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68" r:id="rId6"/>
    <p:sldId id="269" r:id="rId7"/>
    <p:sldId id="271" r:id="rId8"/>
    <p:sldId id="272" r:id="rId9"/>
    <p:sldId id="273" r:id="rId10"/>
    <p:sldId id="275" r:id="rId11"/>
    <p:sldId id="277" r:id="rId12"/>
    <p:sldId id="278" r:id="rId13"/>
    <p:sldId id="279" r:id="rId14"/>
    <p:sldId id="280" r:id="rId15"/>
    <p:sldId id="259" r:id="rId1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1" charset="0"/>
        <a:ea typeface="Arial" pitchFamily="-1" charset="0"/>
        <a:cs typeface="Arial" pitchFamily="-1" charset="0"/>
      </a:defRPr>
    </a:lvl1pPr>
    <a:lvl2pPr marL="457200" algn="l" defTabSz="457200" rtl="0" fontAlgn="base">
      <a:spcBef>
        <a:spcPct val="0"/>
      </a:spcBef>
      <a:spcAft>
        <a:spcPct val="0"/>
      </a:spcAft>
      <a:defRPr sz="2400" kern="1200">
        <a:solidFill>
          <a:schemeClr val="tx1"/>
        </a:solidFill>
        <a:latin typeface="Arial" pitchFamily="-1" charset="0"/>
        <a:ea typeface="Arial" pitchFamily="-1" charset="0"/>
        <a:cs typeface="Arial" pitchFamily="-1" charset="0"/>
      </a:defRPr>
    </a:lvl2pPr>
    <a:lvl3pPr marL="914400" algn="l" defTabSz="457200" rtl="0" fontAlgn="base">
      <a:spcBef>
        <a:spcPct val="0"/>
      </a:spcBef>
      <a:spcAft>
        <a:spcPct val="0"/>
      </a:spcAft>
      <a:defRPr sz="2400" kern="1200">
        <a:solidFill>
          <a:schemeClr val="tx1"/>
        </a:solidFill>
        <a:latin typeface="Arial" pitchFamily="-1" charset="0"/>
        <a:ea typeface="Arial" pitchFamily="-1" charset="0"/>
        <a:cs typeface="Arial" pitchFamily="-1" charset="0"/>
      </a:defRPr>
    </a:lvl3pPr>
    <a:lvl4pPr marL="1371600" algn="l" defTabSz="457200" rtl="0" fontAlgn="base">
      <a:spcBef>
        <a:spcPct val="0"/>
      </a:spcBef>
      <a:spcAft>
        <a:spcPct val="0"/>
      </a:spcAft>
      <a:defRPr sz="2400" kern="1200">
        <a:solidFill>
          <a:schemeClr val="tx1"/>
        </a:solidFill>
        <a:latin typeface="Arial" pitchFamily="-1" charset="0"/>
        <a:ea typeface="Arial" pitchFamily="-1" charset="0"/>
        <a:cs typeface="Arial" pitchFamily="-1" charset="0"/>
      </a:defRPr>
    </a:lvl4pPr>
    <a:lvl5pPr marL="1828800" algn="l" defTabSz="457200" rtl="0" fontAlgn="base">
      <a:spcBef>
        <a:spcPct val="0"/>
      </a:spcBef>
      <a:spcAft>
        <a:spcPct val="0"/>
      </a:spcAft>
      <a:defRPr sz="2400" kern="1200">
        <a:solidFill>
          <a:schemeClr val="tx1"/>
        </a:solidFill>
        <a:latin typeface="Arial" pitchFamily="-1" charset="0"/>
        <a:ea typeface="Arial" pitchFamily="-1" charset="0"/>
        <a:cs typeface="Arial" pitchFamily="-1" charset="0"/>
      </a:defRPr>
    </a:lvl5pPr>
    <a:lvl6pPr marL="2286000" algn="l" defTabSz="457200" rtl="0" eaLnBrk="1" latinLnBrk="0" hangingPunct="1">
      <a:defRPr sz="2400" kern="1200">
        <a:solidFill>
          <a:schemeClr val="tx1"/>
        </a:solidFill>
        <a:latin typeface="Arial" pitchFamily="-1" charset="0"/>
        <a:ea typeface="Arial" pitchFamily="-1" charset="0"/>
        <a:cs typeface="Arial" pitchFamily="-1" charset="0"/>
      </a:defRPr>
    </a:lvl6pPr>
    <a:lvl7pPr marL="2743200" algn="l" defTabSz="457200" rtl="0" eaLnBrk="1" latinLnBrk="0" hangingPunct="1">
      <a:defRPr sz="2400" kern="1200">
        <a:solidFill>
          <a:schemeClr val="tx1"/>
        </a:solidFill>
        <a:latin typeface="Arial" pitchFamily="-1" charset="0"/>
        <a:ea typeface="Arial" pitchFamily="-1" charset="0"/>
        <a:cs typeface="Arial" pitchFamily="-1" charset="0"/>
      </a:defRPr>
    </a:lvl7pPr>
    <a:lvl8pPr marL="3200400" algn="l" defTabSz="457200" rtl="0" eaLnBrk="1" latinLnBrk="0" hangingPunct="1">
      <a:defRPr sz="2400" kern="1200">
        <a:solidFill>
          <a:schemeClr val="tx1"/>
        </a:solidFill>
        <a:latin typeface="Arial" pitchFamily="-1" charset="0"/>
        <a:ea typeface="Arial" pitchFamily="-1" charset="0"/>
        <a:cs typeface="Arial" pitchFamily="-1" charset="0"/>
      </a:defRPr>
    </a:lvl8pPr>
    <a:lvl9pPr marL="3657600" algn="l" defTabSz="457200" rtl="0" eaLnBrk="1" latinLnBrk="0" hangingPunct="1">
      <a:defRPr sz="2400" kern="1200">
        <a:solidFill>
          <a:schemeClr val="tx1"/>
        </a:solidFill>
        <a:latin typeface="Arial" pitchFamily="-1" charset="0"/>
        <a:ea typeface="Arial" pitchFamily="-1" charset="0"/>
        <a:cs typeface="Arial" pitchFamily="-1"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7A3E"/>
    <a:srgbClr val="39B54A"/>
    <a:srgbClr val="C4D600"/>
    <a:srgbClr val="E35205"/>
    <a:srgbClr val="F68621"/>
    <a:srgbClr val="004986"/>
    <a:srgbClr val="188CCC"/>
    <a:srgbClr val="24A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10" d="100"/>
          <a:sy n="110" d="100"/>
        </p:scale>
        <p:origin x="420" y="792"/>
      </p:cViewPr>
      <p:guideLst>
        <p:guide orient="horz" pos="4104"/>
        <p:guide pos="289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stxmimosa01\Users\tomas.gonzalez\Claim%20report%20to%20BH%20initiative%20(Mar12%20thru%20Dec%2012)%201_18_201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stxmimosa01\Users\tomas.gonzalez\Claim%20report%20to%20BH%20initiative%20(Mar12%20thru%20Dec%2012)%201_18_201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tomas.gonzalez\Local%20Settings\Temporary%20Internet%20Files\Content.Outlook\WXVGX4PV\Intensive%20In-home%20BH%20Program%205-8-1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tomas.gonzalez\Local%20Settings\Temporary%20Internet%20Files\Content.Outlook\WXVGX4PV\Intensive%20In-home%20BH%20Program%205-8-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spPr>
            <a:solidFill>
              <a:srgbClr val="FF0000"/>
            </a:solidFill>
          </c:spPr>
          <c:invertIfNegative val="0"/>
          <c:dLbls>
            <c:numFmt formatCode="&quot;$&quot;#,##0" sourceLinked="0"/>
            <c:txPr>
              <a:bodyPr/>
              <a:lstStyle/>
              <a:p>
                <a:pPr>
                  <a:defRPr b="1"/>
                </a:pPr>
                <a:endParaRPr lang="en-US"/>
              </a:p>
            </c:txPr>
            <c:showLegendKey val="0"/>
            <c:showVal val="1"/>
            <c:showCatName val="0"/>
            <c:showSerName val="0"/>
            <c:showPercent val="0"/>
            <c:showBubbleSize val="0"/>
            <c:showLeaderLines val="0"/>
          </c:dLbls>
          <c:cat>
            <c:strRef>
              <c:f>'Initial Cohort'!$C$4:$L$4</c:f>
              <c:strCache>
                <c:ptCount val="10"/>
                <c:pt idx="0">
                  <c:v>March </c:v>
                </c:pt>
                <c:pt idx="1">
                  <c:v>April </c:v>
                </c:pt>
                <c:pt idx="2">
                  <c:v>May </c:v>
                </c:pt>
                <c:pt idx="3">
                  <c:v>June </c:v>
                </c:pt>
                <c:pt idx="4">
                  <c:v> July </c:v>
                </c:pt>
                <c:pt idx="5">
                  <c:v>August </c:v>
                </c:pt>
                <c:pt idx="6">
                  <c:v>September </c:v>
                </c:pt>
                <c:pt idx="7">
                  <c:v>October </c:v>
                </c:pt>
                <c:pt idx="8">
                  <c:v>November </c:v>
                </c:pt>
                <c:pt idx="9">
                  <c:v>December </c:v>
                </c:pt>
              </c:strCache>
            </c:strRef>
          </c:cat>
          <c:val>
            <c:numRef>
              <c:f>'Initial Cohort'!$C$20:$L$20</c:f>
              <c:numCache>
                <c:formatCode>General</c:formatCode>
                <c:ptCount val="10"/>
                <c:pt idx="0">
                  <c:v>40367.440000000002</c:v>
                </c:pt>
                <c:pt idx="1">
                  <c:v>70523.760000000009</c:v>
                </c:pt>
                <c:pt idx="2">
                  <c:v>77460.569999999992</c:v>
                </c:pt>
                <c:pt idx="3">
                  <c:v>58779.130000000005</c:v>
                </c:pt>
                <c:pt idx="4">
                  <c:v>110951.14999999998</c:v>
                </c:pt>
                <c:pt idx="5">
                  <c:v>82471.439999999959</c:v>
                </c:pt>
                <c:pt idx="6">
                  <c:v>50547.6</c:v>
                </c:pt>
                <c:pt idx="7">
                  <c:v>43634.929999999993</c:v>
                </c:pt>
                <c:pt idx="8">
                  <c:v>29480.589999999997</c:v>
                </c:pt>
                <c:pt idx="9">
                  <c:v>7010.06</c:v>
                </c:pt>
              </c:numCache>
            </c:numRef>
          </c:val>
        </c:ser>
        <c:dLbls>
          <c:showLegendKey val="0"/>
          <c:showVal val="0"/>
          <c:showCatName val="0"/>
          <c:showSerName val="0"/>
          <c:showPercent val="0"/>
          <c:showBubbleSize val="0"/>
        </c:dLbls>
        <c:gapWidth val="150"/>
        <c:axId val="43287680"/>
        <c:axId val="43289216"/>
      </c:barChart>
      <c:catAx>
        <c:axId val="43287680"/>
        <c:scaling>
          <c:orientation val="minMax"/>
        </c:scaling>
        <c:delete val="0"/>
        <c:axPos val="b"/>
        <c:majorTickMark val="out"/>
        <c:minorTickMark val="none"/>
        <c:tickLblPos val="nextTo"/>
        <c:txPr>
          <a:bodyPr/>
          <a:lstStyle/>
          <a:p>
            <a:pPr>
              <a:defRPr b="1"/>
            </a:pPr>
            <a:endParaRPr lang="en-US"/>
          </a:p>
        </c:txPr>
        <c:crossAx val="43289216"/>
        <c:crosses val="autoZero"/>
        <c:auto val="1"/>
        <c:lblAlgn val="ctr"/>
        <c:lblOffset val="100"/>
        <c:noMultiLvlLbl val="0"/>
      </c:catAx>
      <c:valAx>
        <c:axId val="43289216"/>
        <c:scaling>
          <c:orientation val="minMax"/>
        </c:scaling>
        <c:delete val="0"/>
        <c:axPos val="l"/>
        <c:majorGridlines>
          <c:spPr>
            <a:ln>
              <a:solidFill>
                <a:srgbClr val="4F81BD">
                  <a:alpha val="50000"/>
                </a:srgbClr>
              </a:solidFill>
            </a:ln>
          </c:spPr>
        </c:majorGridlines>
        <c:numFmt formatCode="&quot;$&quot;#,##0" sourceLinked="0"/>
        <c:majorTickMark val="out"/>
        <c:minorTickMark val="none"/>
        <c:tickLblPos val="nextTo"/>
        <c:txPr>
          <a:bodyPr/>
          <a:lstStyle/>
          <a:p>
            <a:pPr>
              <a:defRPr b="1"/>
            </a:pPr>
            <a:endParaRPr lang="en-US"/>
          </a:p>
        </c:txPr>
        <c:crossAx val="43287680"/>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548750850588125E-2"/>
          <c:y val="6.6200476990850327E-2"/>
          <c:w val="0.88661287066163852"/>
          <c:h val="0.86429631463876166"/>
        </c:manualLayout>
      </c:layout>
      <c:barChart>
        <c:barDir val="col"/>
        <c:grouping val="clustered"/>
        <c:varyColors val="0"/>
        <c:ser>
          <c:idx val="0"/>
          <c:order val="0"/>
          <c:spPr>
            <a:solidFill>
              <a:schemeClr val="tx2"/>
            </a:solidFill>
          </c:spPr>
          <c:invertIfNegative val="0"/>
          <c:dLbls>
            <c:numFmt formatCode="&quot;$&quot;#,##0" sourceLinked="0"/>
            <c:txPr>
              <a:bodyPr/>
              <a:lstStyle/>
              <a:p>
                <a:pPr>
                  <a:defRPr b="1"/>
                </a:pPr>
                <a:endParaRPr lang="en-US"/>
              </a:p>
            </c:txPr>
            <c:showLegendKey val="0"/>
            <c:showVal val="1"/>
            <c:showCatName val="0"/>
            <c:showSerName val="0"/>
            <c:showPercent val="0"/>
            <c:showBubbleSize val="0"/>
            <c:showLeaderLines val="0"/>
          </c:dLbls>
          <c:cat>
            <c:strRef>
              <c:f>'Modified data'!$C$4:$L$4</c:f>
              <c:strCache>
                <c:ptCount val="10"/>
                <c:pt idx="0">
                  <c:v>March </c:v>
                </c:pt>
                <c:pt idx="1">
                  <c:v>April </c:v>
                </c:pt>
                <c:pt idx="2">
                  <c:v>May </c:v>
                </c:pt>
                <c:pt idx="3">
                  <c:v>June </c:v>
                </c:pt>
                <c:pt idx="4">
                  <c:v> July </c:v>
                </c:pt>
                <c:pt idx="5">
                  <c:v>August </c:v>
                </c:pt>
                <c:pt idx="6">
                  <c:v>September </c:v>
                </c:pt>
                <c:pt idx="7">
                  <c:v>October </c:v>
                </c:pt>
                <c:pt idx="8">
                  <c:v>November </c:v>
                </c:pt>
                <c:pt idx="9">
                  <c:v>December </c:v>
                </c:pt>
              </c:strCache>
            </c:strRef>
          </c:cat>
          <c:val>
            <c:numRef>
              <c:f>'Modified data'!$C$50:$L$50</c:f>
              <c:numCache>
                <c:formatCode>General</c:formatCode>
                <c:ptCount val="10"/>
                <c:pt idx="0">
                  <c:v>182339.55</c:v>
                </c:pt>
                <c:pt idx="1">
                  <c:v>146473.85999999964</c:v>
                </c:pt>
                <c:pt idx="2">
                  <c:v>170490.29000000007</c:v>
                </c:pt>
                <c:pt idx="3">
                  <c:v>108708.34999999998</c:v>
                </c:pt>
                <c:pt idx="4">
                  <c:v>190889.88999999966</c:v>
                </c:pt>
                <c:pt idx="5">
                  <c:v>140402.24999999994</c:v>
                </c:pt>
                <c:pt idx="6">
                  <c:v>169975.14</c:v>
                </c:pt>
                <c:pt idx="7">
                  <c:v>151379.51000000007</c:v>
                </c:pt>
                <c:pt idx="8">
                  <c:v>89638.809999999983</c:v>
                </c:pt>
                <c:pt idx="9">
                  <c:v>33969.380000000012</c:v>
                </c:pt>
              </c:numCache>
            </c:numRef>
          </c:val>
        </c:ser>
        <c:dLbls>
          <c:showLegendKey val="0"/>
          <c:showVal val="0"/>
          <c:showCatName val="0"/>
          <c:showSerName val="0"/>
          <c:showPercent val="0"/>
          <c:showBubbleSize val="0"/>
        </c:dLbls>
        <c:gapWidth val="150"/>
        <c:axId val="51025024"/>
        <c:axId val="51026560"/>
      </c:barChart>
      <c:catAx>
        <c:axId val="51025024"/>
        <c:scaling>
          <c:orientation val="minMax"/>
        </c:scaling>
        <c:delete val="0"/>
        <c:axPos val="b"/>
        <c:majorTickMark val="out"/>
        <c:minorTickMark val="none"/>
        <c:tickLblPos val="nextTo"/>
        <c:txPr>
          <a:bodyPr/>
          <a:lstStyle/>
          <a:p>
            <a:pPr>
              <a:defRPr b="1"/>
            </a:pPr>
            <a:endParaRPr lang="en-US"/>
          </a:p>
        </c:txPr>
        <c:crossAx val="51026560"/>
        <c:crossesAt val="0"/>
        <c:auto val="1"/>
        <c:lblAlgn val="ctr"/>
        <c:lblOffset val="100"/>
        <c:noMultiLvlLbl val="0"/>
      </c:catAx>
      <c:valAx>
        <c:axId val="51026560"/>
        <c:scaling>
          <c:orientation val="minMax"/>
        </c:scaling>
        <c:delete val="0"/>
        <c:axPos val="l"/>
        <c:majorGridlines>
          <c:spPr>
            <a:ln>
              <a:solidFill>
                <a:srgbClr val="4F81BD">
                  <a:alpha val="43000"/>
                </a:srgbClr>
              </a:solidFill>
            </a:ln>
          </c:spPr>
        </c:majorGridlines>
        <c:numFmt formatCode="&quot;$&quot;#,##0" sourceLinked="0"/>
        <c:majorTickMark val="out"/>
        <c:minorTickMark val="none"/>
        <c:tickLblPos val="nextTo"/>
        <c:txPr>
          <a:bodyPr/>
          <a:lstStyle/>
          <a:p>
            <a:pPr>
              <a:defRPr b="1"/>
            </a:pPr>
            <a:endParaRPr lang="en-US"/>
          </a:p>
        </c:txPr>
        <c:crossAx val="51025024"/>
        <c:crosses val="autoZero"/>
        <c:crossBetween val="between"/>
      </c:valAx>
      <c:spPr>
        <a:noFill/>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57165354330709E-2"/>
          <c:y val="0.19850150287553267"/>
          <c:w val="0.88413205016039664"/>
          <c:h val="0.70060826733713777"/>
        </c:manualLayout>
      </c:layout>
      <c:lineChart>
        <c:grouping val="standard"/>
        <c:varyColors val="0"/>
        <c:ser>
          <c:idx val="0"/>
          <c:order val="0"/>
          <c:tx>
            <c:v>Total Claims Paid Initial Cohort </c:v>
          </c:tx>
          <c:spPr>
            <a:ln>
              <a:solidFill>
                <a:schemeClr val="tx2"/>
              </a:solidFill>
            </a:ln>
          </c:spPr>
          <c:marker>
            <c:symbol val="none"/>
          </c:marker>
          <c:trendline>
            <c:trendlineType val="linear"/>
            <c:dispRSqr val="0"/>
            <c:dispEq val="0"/>
          </c:trendline>
          <c:cat>
            <c:strRef>
              <c:f>'Initial Cohort Still Active'!$B$4:$L$4</c:f>
              <c:strCache>
                <c:ptCount val="11"/>
                <c:pt idx="0">
                  <c:v>April '12</c:v>
                </c:pt>
                <c:pt idx="1">
                  <c:v>May '12</c:v>
                </c:pt>
                <c:pt idx="2">
                  <c:v>June '12</c:v>
                </c:pt>
                <c:pt idx="3">
                  <c:v>July '12</c:v>
                </c:pt>
                <c:pt idx="4">
                  <c:v>Aug '12</c:v>
                </c:pt>
                <c:pt idx="5">
                  <c:v>Sept '12</c:v>
                </c:pt>
                <c:pt idx="6">
                  <c:v>Oct '12</c:v>
                </c:pt>
                <c:pt idx="7">
                  <c:v>Nov '12</c:v>
                </c:pt>
                <c:pt idx="8">
                  <c:v>Dec '12</c:v>
                </c:pt>
                <c:pt idx="9">
                  <c:v>Jan '13</c:v>
                </c:pt>
                <c:pt idx="10">
                  <c:v>Feb '13</c:v>
                </c:pt>
              </c:strCache>
            </c:strRef>
          </c:cat>
          <c:val>
            <c:numRef>
              <c:f>'Initial Cohort Still Active'!$B$16:$L$16</c:f>
              <c:numCache>
                <c:formatCode>_("$"* #,##0_);_("$"* \(#,##0\);_("$"* "-"_);_(@_)</c:formatCode>
                <c:ptCount val="11"/>
                <c:pt idx="0">
                  <c:v>32839.42</c:v>
                </c:pt>
                <c:pt idx="1">
                  <c:v>27027.010000000006</c:v>
                </c:pt>
                <c:pt idx="2">
                  <c:v>44269.350000000013</c:v>
                </c:pt>
                <c:pt idx="3">
                  <c:v>31617.919999999987</c:v>
                </c:pt>
                <c:pt idx="4">
                  <c:v>26267.589999999997</c:v>
                </c:pt>
                <c:pt idx="5">
                  <c:v>60772.04</c:v>
                </c:pt>
                <c:pt idx="6">
                  <c:v>30486.339999999971</c:v>
                </c:pt>
                <c:pt idx="7">
                  <c:v>16783.28000000001</c:v>
                </c:pt>
                <c:pt idx="8">
                  <c:v>22107.99</c:v>
                </c:pt>
                <c:pt idx="9">
                  <c:v>21417.07</c:v>
                </c:pt>
                <c:pt idx="10">
                  <c:v>19940.84</c:v>
                </c:pt>
              </c:numCache>
            </c:numRef>
          </c:val>
          <c:smooth val="0"/>
        </c:ser>
        <c:dLbls>
          <c:showLegendKey val="0"/>
          <c:showVal val="0"/>
          <c:showCatName val="0"/>
          <c:showSerName val="0"/>
          <c:showPercent val="0"/>
          <c:showBubbleSize val="0"/>
        </c:dLbls>
        <c:marker val="1"/>
        <c:smooth val="0"/>
        <c:axId val="66049536"/>
        <c:axId val="66051456"/>
      </c:lineChart>
      <c:catAx>
        <c:axId val="66049536"/>
        <c:scaling>
          <c:orientation val="minMax"/>
        </c:scaling>
        <c:delete val="0"/>
        <c:axPos val="b"/>
        <c:majorTickMark val="out"/>
        <c:minorTickMark val="none"/>
        <c:tickLblPos val="nextTo"/>
        <c:txPr>
          <a:bodyPr/>
          <a:lstStyle/>
          <a:p>
            <a:pPr>
              <a:defRPr b="1"/>
            </a:pPr>
            <a:endParaRPr lang="en-US"/>
          </a:p>
        </c:txPr>
        <c:crossAx val="66051456"/>
        <c:crosses val="autoZero"/>
        <c:auto val="1"/>
        <c:lblAlgn val="ctr"/>
        <c:lblOffset val="100"/>
        <c:noMultiLvlLbl val="0"/>
      </c:catAx>
      <c:valAx>
        <c:axId val="66051456"/>
        <c:scaling>
          <c:orientation val="minMax"/>
        </c:scaling>
        <c:delete val="0"/>
        <c:axPos val="l"/>
        <c:majorGridlines/>
        <c:numFmt formatCode="_(&quot;$&quot;* #,##0_);_(&quot;$&quot;* \(#,##0\);_(&quot;$&quot;* &quot;-&quot;_);_(@_)" sourceLinked="1"/>
        <c:majorTickMark val="out"/>
        <c:minorTickMark val="none"/>
        <c:tickLblPos val="nextTo"/>
        <c:txPr>
          <a:bodyPr/>
          <a:lstStyle/>
          <a:p>
            <a:pPr>
              <a:defRPr b="1"/>
            </a:pPr>
            <a:endParaRPr lang="en-US"/>
          </a:p>
        </c:txPr>
        <c:crossAx val="66049536"/>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Total Paid Claims </a:t>
            </a:r>
            <a:r>
              <a:rPr lang="en-US" baseline="0" dirty="0" smtClean="0"/>
              <a:t> Member # 2 </a:t>
            </a:r>
            <a:endParaRPr lang="en-US" dirty="0"/>
          </a:p>
        </c:rich>
      </c:tx>
      <c:layout/>
      <c:overlay val="0"/>
    </c:title>
    <c:autoTitleDeleted val="0"/>
    <c:plotArea>
      <c:layout>
        <c:manualLayout>
          <c:layoutTarget val="inner"/>
          <c:xMode val="edge"/>
          <c:yMode val="edge"/>
          <c:x val="7.1428379832236585E-2"/>
          <c:y val="9.1577056355915717E-2"/>
          <c:w val="0.91227926748556054"/>
          <c:h val="0.82560781607438372"/>
        </c:manualLayout>
      </c:layout>
      <c:lineChart>
        <c:grouping val="standard"/>
        <c:varyColors val="0"/>
        <c:ser>
          <c:idx val="0"/>
          <c:order val="0"/>
          <c:tx>
            <c:v>Total Paid Claims L.G.</c:v>
          </c:tx>
          <c:spPr>
            <a:ln>
              <a:solidFill>
                <a:schemeClr val="tx2"/>
              </a:solidFill>
            </a:ln>
          </c:spPr>
          <c:marker>
            <c:symbol val="none"/>
          </c:marker>
          <c:trendline>
            <c:trendlineType val="linear"/>
            <c:dispRSqr val="0"/>
            <c:dispEq val="0"/>
          </c:trendline>
          <c:cat>
            <c:strRef>
              <c:f>'Initial Cohort Still Active'!$B$4:$L$4</c:f>
              <c:strCache>
                <c:ptCount val="11"/>
                <c:pt idx="0">
                  <c:v>April '12</c:v>
                </c:pt>
                <c:pt idx="1">
                  <c:v>May '12</c:v>
                </c:pt>
                <c:pt idx="2">
                  <c:v>June '12</c:v>
                </c:pt>
                <c:pt idx="3">
                  <c:v>July '12</c:v>
                </c:pt>
                <c:pt idx="4">
                  <c:v>Aug '12</c:v>
                </c:pt>
                <c:pt idx="5">
                  <c:v>Sept '12</c:v>
                </c:pt>
                <c:pt idx="6">
                  <c:v>Oct '12</c:v>
                </c:pt>
                <c:pt idx="7">
                  <c:v>Nov '12</c:v>
                </c:pt>
                <c:pt idx="8">
                  <c:v>Dec '12</c:v>
                </c:pt>
                <c:pt idx="9">
                  <c:v>Jan '13</c:v>
                </c:pt>
                <c:pt idx="10">
                  <c:v>Feb '13</c:v>
                </c:pt>
              </c:strCache>
            </c:strRef>
          </c:cat>
          <c:val>
            <c:numRef>
              <c:f>'Initial Cohort Still Active'!$B$11:$L$11</c:f>
              <c:numCache>
                <c:formatCode>_("$"* #,##0_);_("$"* \(#,##0\);_("$"* "-"_);_(@_)</c:formatCode>
                <c:ptCount val="11"/>
                <c:pt idx="0">
                  <c:v>5523.2099999999991</c:v>
                </c:pt>
                <c:pt idx="1">
                  <c:v>5029.72</c:v>
                </c:pt>
                <c:pt idx="2">
                  <c:v>5198.74</c:v>
                </c:pt>
                <c:pt idx="3">
                  <c:v>5341.28</c:v>
                </c:pt>
                <c:pt idx="4">
                  <c:v>5060.3700000000008</c:v>
                </c:pt>
                <c:pt idx="5">
                  <c:v>6205.58</c:v>
                </c:pt>
                <c:pt idx="6">
                  <c:v>3133.4700000000012</c:v>
                </c:pt>
                <c:pt idx="7">
                  <c:v>2295.84</c:v>
                </c:pt>
                <c:pt idx="8">
                  <c:v>5264.7300000000005</c:v>
                </c:pt>
                <c:pt idx="9">
                  <c:v>4667.13</c:v>
                </c:pt>
                <c:pt idx="10">
                  <c:v>4301.08</c:v>
                </c:pt>
              </c:numCache>
            </c:numRef>
          </c:val>
          <c:smooth val="0"/>
        </c:ser>
        <c:dLbls>
          <c:showLegendKey val="0"/>
          <c:showVal val="0"/>
          <c:showCatName val="0"/>
          <c:showSerName val="0"/>
          <c:showPercent val="0"/>
          <c:showBubbleSize val="0"/>
        </c:dLbls>
        <c:marker val="1"/>
        <c:smooth val="0"/>
        <c:axId val="122267520"/>
        <c:axId val="122269056"/>
      </c:lineChart>
      <c:catAx>
        <c:axId val="122267520"/>
        <c:scaling>
          <c:orientation val="minMax"/>
        </c:scaling>
        <c:delete val="0"/>
        <c:axPos val="b"/>
        <c:majorTickMark val="out"/>
        <c:minorTickMark val="none"/>
        <c:tickLblPos val="nextTo"/>
        <c:txPr>
          <a:bodyPr/>
          <a:lstStyle/>
          <a:p>
            <a:pPr>
              <a:defRPr b="1"/>
            </a:pPr>
            <a:endParaRPr lang="en-US"/>
          </a:p>
        </c:txPr>
        <c:crossAx val="122269056"/>
        <c:crosses val="autoZero"/>
        <c:auto val="1"/>
        <c:lblAlgn val="ctr"/>
        <c:lblOffset val="100"/>
        <c:noMultiLvlLbl val="0"/>
      </c:catAx>
      <c:valAx>
        <c:axId val="122269056"/>
        <c:scaling>
          <c:orientation val="minMax"/>
        </c:scaling>
        <c:delete val="0"/>
        <c:axPos val="l"/>
        <c:majorGridlines/>
        <c:numFmt formatCode="_(&quot;$&quot;* #,##0_);_(&quot;$&quot;* \(#,##0\);_(&quot;$&quot;* &quot;-&quot;_);_(@_)" sourceLinked="1"/>
        <c:majorTickMark val="out"/>
        <c:minorTickMark val="none"/>
        <c:tickLblPos val="nextTo"/>
        <c:txPr>
          <a:bodyPr/>
          <a:lstStyle/>
          <a:p>
            <a:pPr>
              <a:defRPr b="1"/>
            </a:pPr>
            <a:endParaRPr lang="en-US"/>
          </a:p>
        </c:txPr>
        <c:crossAx val="122267520"/>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0.96296</cdr:x>
      <cdr:y>0.01684</cdr:y>
    </cdr:from>
    <cdr:to>
      <cdr:x>0.96296</cdr:x>
      <cdr:y>0.05051</cdr:y>
    </cdr:to>
    <cdr:sp macro="" textlink="">
      <cdr:nvSpPr>
        <cdr:cNvPr id="3" name="Straight Connector 2"/>
        <cdr:cNvSpPr/>
      </cdr:nvSpPr>
      <cdr:spPr>
        <a:xfrm xmlns:a="http://schemas.openxmlformats.org/drawingml/2006/main">
          <a:off x="7924800" y="76200"/>
          <a:ext cx="0" cy="15240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0.49074</cdr:x>
      <cdr:y>0.03367</cdr:y>
    </cdr:from>
    <cdr:to>
      <cdr:x>0.96296</cdr:x>
      <cdr:y>0.03367</cdr:y>
    </cdr:to>
    <cdr:sp macro="" textlink="">
      <cdr:nvSpPr>
        <cdr:cNvPr id="5" name="Straight Connector 4"/>
        <cdr:cNvSpPr/>
      </cdr:nvSpPr>
      <cdr:spPr>
        <a:xfrm xmlns:a="http://schemas.openxmlformats.org/drawingml/2006/main">
          <a:off x="4038600" y="152400"/>
          <a:ext cx="3886200" cy="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0.65741</cdr:x>
      <cdr:y>0.01684</cdr:y>
    </cdr:from>
    <cdr:to>
      <cdr:x>0.83333</cdr:x>
      <cdr:y>0.10102</cdr:y>
    </cdr:to>
    <cdr:sp macro="" textlink="">
      <cdr:nvSpPr>
        <cdr:cNvPr id="6" name="TextBox 5"/>
        <cdr:cNvSpPr txBox="1"/>
      </cdr:nvSpPr>
      <cdr:spPr>
        <a:xfrm xmlns:a="http://schemas.openxmlformats.org/drawingml/2006/main">
          <a:off x="5410200" y="76200"/>
          <a:ext cx="14478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$213,145</a:t>
          </a:r>
          <a:endParaRPr lang="en-US" sz="2000" b="1" dirty="0"/>
        </a:p>
      </cdr:txBody>
    </cdr:sp>
  </cdr:relSizeAnchor>
  <cdr:relSizeAnchor xmlns:cdr="http://schemas.openxmlformats.org/drawingml/2006/chartDrawing">
    <cdr:from>
      <cdr:x>0.11309</cdr:x>
      <cdr:y>0.03441</cdr:y>
    </cdr:from>
    <cdr:to>
      <cdr:x>0.49272</cdr:x>
      <cdr:y>0.03441</cdr:y>
    </cdr:to>
    <cdr:cxnSp macro="">
      <cdr:nvCxnSpPr>
        <cdr:cNvPr id="7" name="Straight Connector 6"/>
        <cdr:cNvCxnSpPr/>
      </cdr:nvCxnSpPr>
      <cdr:spPr>
        <a:xfrm xmlns:a="http://schemas.openxmlformats.org/drawingml/2006/main">
          <a:off x="930694" y="155755"/>
          <a:ext cx="3124200" cy="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0.26124</cdr:x>
      <cdr:y>0.01758</cdr:y>
    </cdr:from>
    <cdr:to>
      <cdr:x>0.45568</cdr:x>
      <cdr:y>0.09918</cdr:y>
    </cdr:to>
    <cdr:sp macro="" textlink="">
      <cdr:nvSpPr>
        <cdr:cNvPr id="8" name="TextBox 20"/>
        <cdr:cNvSpPr txBox="1"/>
      </cdr:nvSpPr>
      <cdr:spPr>
        <a:xfrm xmlns:a="http://schemas.openxmlformats.org/drawingml/2006/main">
          <a:off x="2149894" y="79555"/>
          <a:ext cx="16002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b="1" dirty="0" smtClean="0"/>
            <a:t>$358,082</a:t>
          </a:r>
          <a:endParaRPr lang="en-US" b="1" dirty="0"/>
        </a:p>
      </cdr:txBody>
    </cdr:sp>
  </cdr:relSizeAnchor>
  <cdr:relSizeAnchor xmlns:cdr="http://schemas.openxmlformats.org/drawingml/2006/chartDrawing">
    <cdr:from>
      <cdr:x>0.50617</cdr:x>
      <cdr:y>0.14718</cdr:y>
    </cdr:from>
    <cdr:to>
      <cdr:x>0.65325</cdr:x>
      <cdr:y>0.22575</cdr:y>
    </cdr:to>
    <cdr:sp macro="" textlink="">
      <cdr:nvSpPr>
        <cdr:cNvPr id="9" name="Oval 8"/>
        <cdr:cNvSpPr/>
      </cdr:nvSpPr>
      <cdr:spPr>
        <a:xfrm xmlns:a="http://schemas.openxmlformats.org/drawingml/2006/main" rot="10800000">
          <a:off x="4165601" y="666151"/>
          <a:ext cx="1210358" cy="355597"/>
        </a:xfrm>
        <a:prstGeom xmlns:a="http://schemas.openxmlformats.org/drawingml/2006/main" prst="ellipse">
          <a:avLst/>
        </a:prstGeom>
        <a:noFill xmlns:a="http://schemas.openxmlformats.org/drawingml/2006/main"/>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0.5371</cdr:x>
      <cdr:y>0.14528</cdr:y>
    </cdr:from>
    <cdr:to>
      <cdr:x>0.68524</cdr:x>
      <cdr:y>0.19968</cdr:y>
    </cdr:to>
    <cdr:sp macro="" textlink="">
      <cdr:nvSpPr>
        <cdr:cNvPr id="10" name="TextBox 9"/>
        <cdr:cNvSpPr txBox="1"/>
      </cdr:nvSpPr>
      <cdr:spPr>
        <a:xfrm xmlns:a="http://schemas.openxmlformats.org/drawingml/2006/main">
          <a:off x="4420080" y="657524"/>
          <a:ext cx="12192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sz="1000" b="1" dirty="0" smtClean="0"/>
            <a:t>Initial 15 referrals</a:t>
          </a:r>
          <a:endParaRPr lang="en-US" sz="1000" b="1" dirty="0"/>
        </a:p>
      </cdr:txBody>
    </cdr:sp>
  </cdr:relSizeAnchor>
  <cdr:relSizeAnchor xmlns:cdr="http://schemas.openxmlformats.org/drawingml/2006/chartDrawing">
    <cdr:from>
      <cdr:x>0.57761</cdr:x>
      <cdr:y>0.22385</cdr:y>
    </cdr:from>
    <cdr:to>
      <cdr:x>0.57862</cdr:x>
      <cdr:y>0.27923</cdr:y>
    </cdr:to>
    <cdr:cxnSp macro="">
      <cdr:nvCxnSpPr>
        <cdr:cNvPr id="13" name="Straight Arrow Connector 12"/>
        <cdr:cNvCxnSpPr/>
      </cdr:nvCxnSpPr>
      <cdr:spPr>
        <a:xfrm xmlns:a="http://schemas.openxmlformats.org/drawingml/2006/main">
          <a:off x="4753526" y="1013122"/>
          <a:ext cx="8255" cy="250648"/>
        </a:xfrm>
        <a:prstGeom xmlns:a="http://schemas.openxmlformats.org/drawingml/2006/main" prst="straightConnector1">
          <a:avLst/>
        </a:prstGeom>
        <a:ln xmlns:a="http://schemas.openxmlformats.org/drawingml/2006/main" w="19050">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0.65105</cdr:x>
      <cdr:y>0.40787</cdr:y>
    </cdr:from>
    <cdr:to>
      <cdr:x>0.98742</cdr:x>
      <cdr:y>0.49627</cdr:y>
    </cdr:to>
    <cdr:sp macro="" textlink="">
      <cdr:nvSpPr>
        <cdr:cNvPr id="14" name="TextBox 1"/>
        <cdr:cNvSpPr txBox="1"/>
      </cdr:nvSpPr>
      <cdr:spPr>
        <a:xfrm xmlns:a="http://schemas.openxmlformats.org/drawingml/2006/main">
          <a:off x="5357873" y="1845996"/>
          <a:ext cx="2768210"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sz="1000" b="1" dirty="0" smtClean="0"/>
            <a:t>MEMBERS ADDED</a:t>
          </a:r>
        </a:p>
        <a:p xmlns:a="http://schemas.openxmlformats.org/drawingml/2006/main">
          <a:r>
            <a:rPr lang="en-US" sz="1000" b="1" dirty="0" smtClean="0"/>
            <a:t>2                  12                   3                    13                </a:t>
          </a:r>
          <a:endParaRPr lang="en-US" sz="1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0.62963</cdr:x>
      <cdr:y>0.20203</cdr:y>
    </cdr:from>
    <cdr:to>
      <cdr:x>0.74074</cdr:x>
      <cdr:y>0.30305</cdr:y>
    </cdr:to>
    <cdr:sp macro="" textlink="">
      <cdr:nvSpPr>
        <cdr:cNvPr id="2" name="TextBox 1"/>
        <cdr:cNvSpPr txBox="1"/>
      </cdr:nvSpPr>
      <cdr:spPr>
        <a:xfrm xmlns:a="http://schemas.openxmlformats.org/drawingml/2006/main">
          <a:off x="5181600" y="914400"/>
          <a:ext cx="9144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latin typeface="Arial" panose="020B0604020202020204" pitchFamily="34" charset="0"/>
              <a:cs typeface="Arial" panose="020B0604020202020204" pitchFamily="34" charset="0"/>
            </a:rPr>
            <a:t>Added 2 Members</a:t>
          </a:r>
          <a:endParaRPr lang="en-US" sz="11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0.65741</cdr:x>
      <cdr:y>0.05051</cdr:y>
    </cdr:from>
    <cdr:to>
      <cdr:x>0.83333</cdr:x>
      <cdr:y>0.16836</cdr:y>
    </cdr:to>
    <cdr:sp macro="" textlink="">
      <cdr:nvSpPr>
        <cdr:cNvPr id="3" name="TextBox 2"/>
        <cdr:cNvSpPr txBox="1"/>
      </cdr:nvSpPr>
      <cdr:spPr>
        <a:xfrm xmlns:a="http://schemas.openxmlformats.org/drawingml/2006/main">
          <a:off x="5410200" y="228600"/>
          <a:ext cx="14478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$585,365</a:t>
          </a:r>
          <a:endParaRPr lang="en-US" sz="2000" b="1" dirty="0"/>
        </a:p>
      </cdr:txBody>
    </cdr:sp>
  </cdr:relSizeAnchor>
  <cdr:relSizeAnchor xmlns:cdr="http://schemas.openxmlformats.org/drawingml/2006/chartDrawing">
    <cdr:from>
      <cdr:x>0.12649</cdr:x>
      <cdr:y>0.06237</cdr:y>
    </cdr:from>
    <cdr:to>
      <cdr:x>0.9413</cdr:x>
      <cdr:y>0.06237</cdr:y>
    </cdr:to>
    <cdr:cxnSp macro="">
      <cdr:nvCxnSpPr>
        <cdr:cNvPr id="4" name="Straight Connector 3"/>
        <cdr:cNvCxnSpPr/>
      </cdr:nvCxnSpPr>
      <cdr:spPr>
        <a:xfrm xmlns:a="http://schemas.openxmlformats.org/drawingml/2006/main">
          <a:off x="1040921" y="282276"/>
          <a:ext cx="6705600" cy="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0.25303</cdr:x>
      <cdr:y>0.04553</cdr:y>
    </cdr:from>
    <cdr:to>
      <cdr:x>0.45673</cdr:x>
      <cdr:y>0.14754</cdr:y>
    </cdr:to>
    <cdr:sp macro="" textlink="">
      <cdr:nvSpPr>
        <cdr:cNvPr id="5" name="TextBox 27"/>
        <cdr:cNvSpPr txBox="1"/>
      </cdr:nvSpPr>
      <cdr:spPr>
        <a:xfrm xmlns:a="http://schemas.openxmlformats.org/drawingml/2006/main">
          <a:off x="2082321" y="206076"/>
          <a:ext cx="1676400"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b="1" dirty="0" smtClean="0"/>
            <a:t>$798,902</a:t>
          </a:r>
          <a:endParaRPr lang="en-US" b="1" dirty="0"/>
        </a:p>
      </cdr:txBody>
    </cdr:sp>
  </cdr:relSizeAnchor>
  <cdr:relSizeAnchor xmlns:cdr="http://schemas.openxmlformats.org/drawingml/2006/chartDrawing">
    <cdr:from>
      <cdr:x>0.49482</cdr:x>
      <cdr:y>0.06078</cdr:y>
    </cdr:from>
    <cdr:to>
      <cdr:x>0.49482</cdr:x>
      <cdr:y>0.09445</cdr:y>
    </cdr:to>
    <cdr:cxnSp macro="">
      <cdr:nvCxnSpPr>
        <cdr:cNvPr id="6" name="Straight Connector 5"/>
        <cdr:cNvCxnSpPr/>
      </cdr:nvCxnSpPr>
      <cdr:spPr>
        <a:xfrm xmlns:a="http://schemas.openxmlformats.org/drawingml/2006/main">
          <a:off x="4072147" y="275087"/>
          <a:ext cx="0" cy="15240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0.57611</cdr:x>
      <cdr:y>0.2086</cdr:y>
    </cdr:from>
    <cdr:to>
      <cdr:x>0.57639</cdr:x>
      <cdr:y>0.41625</cdr:y>
    </cdr:to>
    <cdr:cxnSp macro="">
      <cdr:nvCxnSpPr>
        <cdr:cNvPr id="7" name="Straight Arrow Connector 6"/>
        <cdr:cNvCxnSpPr>
          <a:stCxn xmlns:a="http://schemas.openxmlformats.org/drawingml/2006/main" id="8" idx="0"/>
        </cdr:cNvCxnSpPr>
      </cdr:nvCxnSpPr>
      <cdr:spPr>
        <a:xfrm xmlns:a="http://schemas.openxmlformats.org/drawingml/2006/main" flipH="1">
          <a:off x="4741129" y="944110"/>
          <a:ext cx="2333" cy="939803"/>
        </a:xfrm>
        <a:prstGeom xmlns:a="http://schemas.openxmlformats.org/drawingml/2006/main" prst="straightConnector1">
          <a:avLst/>
        </a:prstGeom>
        <a:ln xmlns:a="http://schemas.openxmlformats.org/drawingml/2006/main" w="19050">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0.50285</cdr:x>
      <cdr:y>0.13003</cdr:y>
    </cdr:from>
    <cdr:to>
      <cdr:x>0.64993</cdr:x>
      <cdr:y>0.2086</cdr:y>
    </cdr:to>
    <cdr:sp macro="" textlink="">
      <cdr:nvSpPr>
        <cdr:cNvPr id="8" name="Oval 7"/>
        <cdr:cNvSpPr/>
      </cdr:nvSpPr>
      <cdr:spPr>
        <a:xfrm xmlns:a="http://schemas.openxmlformats.org/drawingml/2006/main" rot="10800000">
          <a:off x="4138283" y="588513"/>
          <a:ext cx="1210358" cy="355597"/>
        </a:xfrm>
        <a:prstGeom xmlns:a="http://schemas.openxmlformats.org/drawingml/2006/main" prst="ellipse">
          <a:avLst/>
        </a:prstGeom>
        <a:noFill xmlns:a="http://schemas.openxmlformats.org/drawingml/2006/main"/>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0.53063</cdr:x>
      <cdr:y>0.13003</cdr:y>
    </cdr:from>
    <cdr:to>
      <cdr:x>0.67878</cdr:x>
      <cdr:y>0.18443</cdr:y>
    </cdr:to>
    <cdr:sp macro="" textlink="">
      <cdr:nvSpPr>
        <cdr:cNvPr id="9" name="TextBox 18"/>
        <cdr:cNvSpPr txBox="1"/>
      </cdr:nvSpPr>
      <cdr:spPr>
        <a:xfrm xmlns:a="http://schemas.openxmlformats.org/drawingml/2006/main">
          <a:off x="4366883" y="588513"/>
          <a:ext cx="12192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sz="1000" b="1" dirty="0" smtClean="0"/>
            <a:t>Initial 15 referrals</a:t>
          </a:r>
          <a:endParaRPr lang="en-US" sz="1000" b="1" dirty="0"/>
        </a:p>
      </cdr:txBody>
    </cdr:sp>
  </cdr:relSizeAnchor>
  <cdr:relSizeAnchor xmlns:cdr="http://schemas.openxmlformats.org/drawingml/2006/chartDrawing">
    <cdr:from>
      <cdr:x>0.70813</cdr:x>
      <cdr:y>0.27872</cdr:y>
    </cdr:from>
    <cdr:to>
      <cdr:x>0.81924</cdr:x>
      <cdr:y>0.3684</cdr:y>
    </cdr:to>
    <cdr:sp macro="" textlink="">
      <cdr:nvSpPr>
        <cdr:cNvPr id="10" name="TextBox 1"/>
        <cdr:cNvSpPr txBox="1"/>
      </cdr:nvSpPr>
      <cdr:spPr>
        <a:xfrm xmlns:a="http://schemas.openxmlformats.org/drawingml/2006/main">
          <a:off x="5827622" y="1420962"/>
          <a:ext cx="914400" cy="4572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sz="1100" b="1" dirty="0" smtClean="0"/>
            <a:t>Added  12 Members</a:t>
          </a:r>
          <a:endParaRPr lang="en-US" sz="1100" b="1" dirty="0"/>
        </a:p>
      </cdr:txBody>
    </cdr:sp>
  </cdr:relSizeAnchor>
  <cdr:relSizeAnchor xmlns:cdr="http://schemas.openxmlformats.org/drawingml/2006/chartDrawing">
    <cdr:from>
      <cdr:x>0.87386</cdr:x>
      <cdr:y>0.67832</cdr:y>
    </cdr:from>
    <cdr:to>
      <cdr:x>0.98498</cdr:x>
      <cdr:y>0.768</cdr:y>
    </cdr:to>
    <cdr:sp macro="" textlink="">
      <cdr:nvSpPr>
        <cdr:cNvPr id="11" name="TextBox 1"/>
        <cdr:cNvSpPr txBox="1"/>
      </cdr:nvSpPr>
      <cdr:spPr>
        <a:xfrm xmlns:a="http://schemas.openxmlformats.org/drawingml/2006/main">
          <a:off x="7191554" y="3458234"/>
          <a:ext cx="914400" cy="4572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sz="1100" b="1" dirty="0" smtClean="0"/>
            <a:t>Added 13 Members</a:t>
          </a:r>
          <a:endParaRPr lang="en-US" sz="1100" b="1" dirty="0"/>
        </a:p>
      </cdr:txBody>
    </cdr:sp>
  </cdr:relSizeAnchor>
  <cdr:relSizeAnchor xmlns:cdr="http://schemas.openxmlformats.org/drawingml/2006/chartDrawing">
    <cdr:from>
      <cdr:x>0.7942</cdr:x>
      <cdr:y>0.48148</cdr:y>
    </cdr:from>
    <cdr:to>
      <cdr:x>0.90531</cdr:x>
      <cdr:y>0.57116</cdr:y>
    </cdr:to>
    <cdr:sp macro="" textlink="">
      <cdr:nvSpPr>
        <cdr:cNvPr id="12" name="TextBox 1"/>
        <cdr:cNvSpPr txBox="1"/>
      </cdr:nvSpPr>
      <cdr:spPr>
        <a:xfrm xmlns:a="http://schemas.openxmlformats.org/drawingml/2006/main">
          <a:off x="6535947" y="2454694"/>
          <a:ext cx="914400" cy="45720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xmlns:a="http://schemas.openxmlformats.org/drawingml/2006/main">
          <a:r>
            <a:rPr lang="en-US" sz="1100" b="1" dirty="0" smtClean="0"/>
            <a:t>Added 3 Members</a:t>
          </a:r>
          <a:endParaRPr lang="en-US"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0.22444</cdr:x>
      <cdr:y>0.22536</cdr:y>
    </cdr:from>
    <cdr:to>
      <cdr:x>0.53556</cdr:x>
      <cdr:y>0.29075</cdr:y>
    </cdr:to>
    <cdr:sp macro="" textlink="">
      <cdr:nvSpPr>
        <cdr:cNvPr id="4" name="TextBox 3"/>
        <cdr:cNvSpPr txBox="1"/>
      </cdr:nvSpPr>
      <cdr:spPr>
        <a:xfrm xmlns:a="http://schemas.openxmlformats.org/drawingml/2006/main">
          <a:off x="1924050" y="1313077"/>
          <a:ext cx="2667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Program Begins in Late August</a:t>
          </a:r>
          <a:endParaRPr lang="en-US" sz="1400" b="1" dirty="0"/>
        </a:p>
      </cdr:txBody>
    </cdr:sp>
  </cdr:relSizeAnchor>
  <cdr:relSizeAnchor xmlns:cdr="http://schemas.openxmlformats.org/drawingml/2006/chartDrawing">
    <cdr:from>
      <cdr:x>0.47283</cdr:x>
      <cdr:y>0.27767</cdr:y>
    </cdr:from>
    <cdr:to>
      <cdr:x>0.48222</cdr:x>
      <cdr:y>0.90214</cdr:y>
    </cdr:to>
    <cdr:sp macro="" textlink="">
      <cdr:nvSpPr>
        <cdr:cNvPr id="8" name="Straight Connector 7"/>
        <cdr:cNvSpPr/>
      </cdr:nvSpPr>
      <cdr:spPr>
        <a:xfrm xmlns:a="http://schemas.openxmlformats.org/drawingml/2006/main" flipV="1">
          <a:off x="4053337" y="1718743"/>
          <a:ext cx="80494" cy="3865423"/>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0.61556</cdr:x>
      <cdr:y>0.26459</cdr:y>
    </cdr:from>
    <cdr:to>
      <cdr:x>0.95333</cdr:x>
      <cdr:y>0.40845</cdr:y>
    </cdr:to>
    <cdr:sp macro="" textlink="">
      <cdr:nvSpPr>
        <cdr:cNvPr id="9" name="TextBox 8"/>
        <cdr:cNvSpPr txBox="1"/>
      </cdr:nvSpPr>
      <cdr:spPr>
        <a:xfrm xmlns:a="http://schemas.openxmlformats.org/drawingml/2006/main">
          <a:off x="5276850" y="1541677"/>
          <a:ext cx="2895600"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0.09111</cdr:x>
      <cdr:y>0</cdr:y>
    </cdr:from>
    <cdr:to>
      <cdr:x>0.99778</cdr:x>
      <cdr:y>0.21268</cdr:y>
    </cdr:to>
    <cdr:sp macro="" textlink="">
      <cdr:nvSpPr>
        <cdr:cNvPr id="10" name="TextBox 9"/>
        <cdr:cNvSpPr txBox="1"/>
      </cdr:nvSpPr>
      <cdr:spPr>
        <a:xfrm xmlns:a="http://schemas.openxmlformats.org/drawingml/2006/main">
          <a:off x="781050" y="0"/>
          <a:ext cx="7772419" cy="13164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800" b="1" i="0" u="none" strike="noStrike" kern="1200" baseline="0">
              <a:solidFill>
                <a:prstClr val="black"/>
              </a:solidFill>
              <a:latin typeface="+mn-lt"/>
              <a:ea typeface="+mn-ea"/>
              <a:cs typeface="+mn-cs"/>
            </a:defRPr>
          </a:pPr>
          <a:r>
            <a:rPr lang="en-US" dirty="0"/>
            <a:t>Total Claims Paid Initial Cohort </a:t>
          </a:r>
        </a:p>
        <a:p xmlns:a="http://schemas.openxmlformats.org/drawingml/2006/main">
          <a:pPr algn="ctr" rtl="0">
            <a:defRPr sz="1800" b="1" i="0" u="none" strike="noStrike" kern="1200" baseline="0">
              <a:solidFill>
                <a:prstClr val="black"/>
              </a:solidFill>
              <a:latin typeface="+mn-lt"/>
              <a:ea typeface="+mn-ea"/>
              <a:cs typeface="+mn-cs"/>
            </a:defRPr>
          </a:pPr>
          <a:r>
            <a:rPr lang="en-US" dirty="0"/>
            <a:t>Members </a:t>
          </a:r>
          <a:r>
            <a:rPr lang="en-US" dirty="0" smtClean="0"/>
            <a:t>enrolled </a:t>
          </a:r>
          <a:r>
            <a:rPr lang="en-US" dirty="0"/>
            <a:t>August and September 2012</a:t>
          </a:r>
        </a:p>
        <a:p xmlns:a="http://schemas.openxmlformats.org/drawingml/2006/main">
          <a:pPr algn="ctr" rtl="0">
            <a:defRPr sz="1800" b="1" i="0" u="none" strike="noStrike" kern="1200" baseline="0">
              <a:solidFill>
                <a:prstClr val="black"/>
              </a:solidFill>
              <a:latin typeface="+mn-lt"/>
              <a:ea typeface="+mn-ea"/>
              <a:cs typeface="+mn-cs"/>
            </a:defRPr>
          </a:pPr>
          <a:r>
            <a:rPr lang="en-US" dirty="0"/>
            <a:t>N = 10 still active from </a:t>
          </a:r>
          <a:r>
            <a:rPr lang="en-US" dirty="0" smtClean="0"/>
            <a:t>initial referred group</a:t>
          </a:r>
          <a:endParaRPr lang="en-US" dirty="0"/>
        </a:p>
        <a:p xmlns:a="http://schemas.openxmlformats.org/drawingml/2006/main">
          <a:pPr algn="ctr" rtl="0">
            <a:defRPr sz="1800" b="1" i="0" u="none" strike="noStrike" kern="1200" baseline="0">
              <a:solidFill>
                <a:prstClr val="black"/>
              </a:solidFill>
              <a:latin typeface="+mn-lt"/>
              <a:ea typeface="+mn-ea"/>
              <a:cs typeface="+mn-cs"/>
            </a:defRPr>
          </a:pPr>
          <a:r>
            <a:rPr lang="en-US" sz="900" dirty="0"/>
            <a:t>Data run 4/25/2013 </a:t>
          </a:r>
        </a:p>
        <a:p xmlns:a="http://schemas.openxmlformats.org/drawingml/2006/main">
          <a:endParaRPr lang="en-US" sz="1100" dirty="0"/>
        </a:p>
      </cdr:txBody>
    </cdr:sp>
  </cdr:relSizeAnchor>
  <cdr:relSizeAnchor xmlns:cdr="http://schemas.openxmlformats.org/drawingml/2006/chartDrawing">
    <cdr:from>
      <cdr:x>0.00111</cdr:x>
      <cdr:y>0.01231</cdr:y>
    </cdr:from>
    <cdr:to>
      <cdr:x>0.30444</cdr:x>
      <cdr:y>0.08617</cdr:y>
    </cdr:to>
    <cdr:sp macro="" textlink="">
      <cdr:nvSpPr>
        <cdr:cNvPr id="7" name="Title 1"/>
        <cdr:cNvSpPr>
          <a:spLocks xmlns:a="http://schemas.openxmlformats.org/drawingml/2006/main" noGrp="1"/>
        </cdr:cNvSpPr>
      </cdr:nvSpPr>
      <cdr:spPr bwMode="auto">
        <a:xfrm xmlns:a="http://schemas.openxmlformats.org/drawingml/2006/main">
          <a:off x="9514" y="76197"/>
          <a:ext cx="2600335" cy="45718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horz" wrap="square" lIns="91440" tIns="45720" rIns="91440" bIns="45720" numCol="1" anchor="t" anchorCtr="0" compatLnSpc="1">
          <a:prstTxWarp prst="textNoShape">
            <a:avLst/>
          </a:prstTxWarp>
          <a:noAutofit/>
        </a:bodyPr>
        <a:lstStyle xmlns:a="http://schemas.openxmlformats.org/drawingml/2006/main">
          <a:lvl1pPr algn="l" defTabSz="457200" rtl="0" fontAlgn="base">
            <a:lnSpc>
              <a:spcPts val="2000"/>
            </a:lnSpc>
            <a:spcBef>
              <a:spcPct val="0"/>
            </a:spcBef>
            <a:spcAft>
              <a:spcPct val="0"/>
            </a:spcAft>
            <a:defRPr b="1" kern="1200">
              <a:solidFill>
                <a:srgbClr val="F8971D"/>
              </a:solidFill>
              <a:latin typeface="Arial"/>
              <a:ea typeface="MS PGothic" pitchFamily="34" charset="-128"/>
              <a:cs typeface="Arial"/>
            </a:defRPr>
          </a:lvl1pPr>
          <a:lvl2pPr algn="l" defTabSz="457200" rtl="0" fontAlgn="base">
            <a:lnSpc>
              <a:spcPts val="2000"/>
            </a:lnSpc>
            <a:spcBef>
              <a:spcPct val="0"/>
            </a:spcBef>
            <a:spcAft>
              <a:spcPct val="0"/>
            </a:spcAft>
            <a:defRPr b="1">
              <a:solidFill>
                <a:srgbClr val="F8971D"/>
              </a:solidFill>
              <a:latin typeface="Arial" charset="0"/>
              <a:ea typeface="MS PGothic" pitchFamily="34" charset="-128"/>
              <a:cs typeface="Arial" pitchFamily="34" charset="0"/>
            </a:defRPr>
          </a:lvl2pPr>
          <a:lvl3pPr algn="l" defTabSz="457200" rtl="0" fontAlgn="base">
            <a:lnSpc>
              <a:spcPts val="2000"/>
            </a:lnSpc>
            <a:spcBef>
              <a:spcPct val="0"/>
            </a:spcBef>
            <a:spcAft>
              <a:spcPct val="0"/>
            </a:spcAft>
            <a:defRPr b="1">
              <a:solidFill>
                <a:srgbClr val="F8971D"/>
              </a:solidFill>
              <a:latin typeface="Arial" charset="0"/>
              <a:ea typeface="MS PGothic" pitchFamily="34" charset="-128"/>
              <a:cs typeface="Arial" pitchFamily="34" charset="0"/>
            </a:defRPr>
          </a:lvl3pPr>
          <a:lvl4pPr algn="l" defTabSz="457200" rtl="0" fontAlgn="base">
            <a:lnSpc>
              <a:spcPts val="2000"/>
            </a:lnSpc>
            <a:spcBef>
              <a:spcPct val="0"/>
            </a:spcBef>
            <a:spcAft>
              <a:spcPct val="0"/>
            </a:spcAft>
            <a:defRPr b="1">
              <a:solidFill>
                <a:srgbClr val="F8971D"/>
              </a:solidFill>
              <a:latin typeface="Arial" charset="0"/>
              <a:ea typeface="MS PGothic" pitchFamily="34" charset="-128"/>
              <a:cs typeface="Arial" pitchFamily="34" charset="0"/>
            </a:defRPr>
          </a:lvl4pPr>
          <a:lvl5pPr algn="l" defTabSz="457200" rtl="0" fontAlgn="base">
            <a:lnSpc>
              <a:spcPts val="2000"/>
            </a:lnSpc>
            <a:spcBef>
              <a:spcPct val="0"/>
            </a:spcBef>
            <a:spcAft>
              <a:spcPct val="0"/>
            </a:spcAft>
            <a:defRPr b="1">
              <a:solidFill>
                <a:srgbClr val="F8971D"/>
              </a:solidFill>
              <a:latin typeface="Arial" charset="0"/>
              <a:ea typeface="MS PGothic" pitchFamily="34" charset="-128"/>
              <a:cs typeface="Arial" pitchFamily="34" charset="0"/>
            </a:defRPr>
          </a:lvl5pPr>
          <a:lvl6pPr marL="457200" algn="l" defTabSz="457200" rtl="0" eaLnBrk="1" fontAlgn="base" hangingPunct="1">
            <a:spcBef>
              <a:spcPct val="0"/>
            </a:spcBef>
            <a:spcAft>
              <a:spcPct val="0"/>
            </a:spcAft>
            <a:defRPr sz="2400">
              <a:solidFill>
                <a:srgbClr val="4F56AB"/>
              </a:solidFill>
              <a:latin typeface="Arial" charset="0"/>
              <a:ea typeface="ＭＳ Ｐゴシック" charset="-128"/>
            </a:defRPr>
          </a:lvl6pPr>
          <a:lvl7pPr marL="914400" algn="l" defTabSz="457200" rtl="0" eaLnBrk="1" fontAlgn="base" hangingPunct="1">
            <a:spcBef>
              <a:spcPct val="0"/>
            </a:spcBef>
            <a:spcAft>
              <a:spcPct val="0"/>
            </a:spcAft>
            <a:defRPr sz="2400">
              <a:solidFill>
                <a:srgbClr val="4F56AB"/>
              </a:solidFill>
              <a:latin typeface="Arial" charset="0"/>
              <a:ea typeface="ＭＳ Ｐゴシック" charset="-128"/>
            </a:defRPr>
          </a:lvl7pPr>
          <a:lvl8pPr marL="1371600" algn="l" defTabSz="457200" rtl="0" eaLnBrk="1" fontAlgn="base" hangingPunct="1">
            <a:spcBef>
              <a:spcPct val="0"/>
            </a:spcBef>
            <a:spcAft>
              <a:spcPct val="0"/>
            </a:spcAft>
            <a:defRPr sz="2400">
              <a:solidFill>
                <a:srgbClr val="4F56AB"/>
              </a:solidFill>
              <a:latin typeface="Arial" charset="0"/>
              <a:ea typeface="ＭＳ Ｐゴシック" charset="-128"/>
            </a:defRPr>
          </a:lvl8pPr>
          <a:lvl9pPr marL="1828800" algn="l" defTabSz="457200" rtl="0" eaLnBrk="1" fontAlgn="base" hangingPunct="1">
            <a:spcBef>
              <a:spcPct val="0"/>
            </a:spcBef>
            <a:spcAft>
              <a:spcPct val="0"/>
            </a:spcAft>
            <a:defRPr sz="2400">
              <a:solidFill>
                <a:srgbClr val="4F56AB"/>
              </a:solidFill>
              <a:latin typeface="Arial" charset="0"/>
              <a:ea typeface="ＭＳ Ｐゴシック" charset="-128"/>
            </a:defRPr>
          </a:lvl9pPr>
        </a:lstStyle>
        <a:p xmlns:a="http://schemas.openxmlformats.org/drawingml/2006/main">
          <a:r>
            <a:rPr lang="en-US" sz="1800" dirty="0" smtClean="0"/>
            <a:t>2012 LOOK BACK</a:t>
          </a:r>
          <a:endParaRPr lang="en-US" sz="1800" dirty="0"/>
        </a:p>
      </cdr:txBody>
    </cdr:sp>
  </cdr:relSizeAnchor>
</c:userShapes>
</file>

<file path=ppt/drawings/drawing4.xml><?xml version="1.0" encoding="utf-8"?>
<c:userShapes xmlns:c="http://schemas.openxmlformats.org/drawingml/2006/chart">
  <cdr:relSizeAnchor xmlns:cdr="http://schemas.openxmlformats.org/drawingml/2006/chartDrawing">
    <cdr:from>
      <cdr:x>0.09121</cdr:x>
      <cdr:y>0.44777</cdr:y>
    </cdr:from>
    <cdr:to>
      <cdr:x>0.42891</cdr:x>
      <cdr:y>0.89081</cdr:y>
    </cdr:to>
    <cdr:sp macro="" textlink="">
      <cdr:nvSpPr>
        <cdr:cNvPr id="4" name="TextBox 2"/>
        <cdr:cNvSpPr txBox="1"/>
      </cdr:nvSpPr>
      <cdr:spPr>
        <a:xfrm xmlns:a="http://schemas.openxmlformats.org/drawingml/2006/main">
          <a:off x="782087" y="2612899"/>
          <a:ext cx="2895634" cy="25853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b="1" dirty="0" smtClean="0"/>
            <a:t>Severe character pathology -  Very difficult to control personality disorder.  Most programs such as ACT teams only deal with diagnoses such as Bipolar/Schizophrenia</a:t>
          </a:r>
          <a:r>
            <a:rPr lang="en-US" b="1" dirty="0"/>
            <a:t>.</a:t>
          </a:r>
          <a:r>
            <a:rPr lang="en-US" b="1" dirty="0" smtClean="0"/>
            <a:t>  They will not take character disorders</a:t>
          </a:r>
          <a:endParaRPr lang="en-US" b="1" dirty="0"/>
        </a:p>
      </cdr:txBody>
    </cdr:sp>
  </cdr:relSizeAnchor>
  <cdr:relSizeAnchor xmlns:cdr="http://schemas.openxmlformats.org/drawingml/2006/chartDrawing">
    <cdr:from>
      <cdr:x>0.42002</cdr:x>
      <cdr:y>0.12131</cdr:y>
    </cdr:from>
    <cdr:to>
      <cdr:x>0.68662</cdr:x>
      <cdr:y>0.1866</cdr:y>
    </cdr:to>
    <cdr:sp macro="" textlink="">
      <cdr:nvSpPr>
        <cdr:cNvPr id="5" name="TextBox 4"/>
        <cdr:cNvSpPr txBox="1"/>
      </cdr:nvSpPr>
      <cdr:spPr>
        <a:xfrm xmlns:a="http://schemas.openxmlformats.org/drawingml/2006/main">
          <a:off x="3601488" y="707880"/>
          <a:ext cx="2286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Referred to Program</a:t>
          </a:r>
          <a:endParaRPr lang="en-US" sz="1400" b="1" dirty="0"/>
        </a:p>
      </cdr:txBody>
    </cdr:sp>
  </cdr:relSizeAnchor>
  <cdr:relSizeAnchor xmlns:cdr="http://schemas.openxmlformats.org/drawingml/2006/chartDrawing">
    <cdr:from>
      <cdr:x>0.5</cdr:x>
      <cdr:y>0.17354</cdr:y>
    </cdr:from>
    <cdr:to>
      <cdr:x>0.50101</cdr:x>
      <cdr:y>0.91762</cdr:y>
    </cdr:to>
    <cdr:sp macro="" textlink="">
      <cdr:nvSpPr>
        <cdr:cNvPr id="7" name="Straight Connector 6"/>
        <cdr:cNvSpPr/>
      </cdr:nvSpPr>
      <cdr:spPr>
        <a:xfrm xmlns:a="http://schemas.openxmlformats.org/drawingml/2006/main" flipH="1" flipV="1">
          <a:off x="4287288" y="1012668"/>
          <a:ext cx="8626" cy="4341974"/>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ea typeface="ＭＳ Ｐゴシック" pitchFamily="-1" charset="-128"/>
                <a:cs typeface="ＭＳ Ｐゴシック" pitchFamily="-1" charset="-128"/>
              </a:defRPr>
            </a:lvl1pPr>
          </a:lstStyle>
          <a:p>
            <a:pPr>
              <a:defRPr/>
            </a:pPr>
            <a:fld id="{94551536-1124-B04A-9A66-93636FB2B84F}" type="datetime1">
              <a:rPr lang="en-US"/>
              <a:pPr>
                <a:defRPr/>
              </a:pPr>
              <a:t>1/21/2016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ea typeface="ＭＳ Ｐゴシック" pitchFamily="-1" charset="-128"/>
                <a:cs typeface="ＭＳ Ｐゴシック" pitchFamily="-1" charset="-128"/>
              </a:defRPr>
            </a:lvl1pPr>
          </a:lstStyle>
          <a:p>
            <a:pPr>
              <a:defRPr/>
            </a:pPr>
            <a:fld id="{104A74A3-DE87-5741-A5A4-120FE9AC9ABE}" type="slidenum">
              <a:rPr lang="en-US"/>
              <a:pPr>
                <a:defRPr/>
              </a:pPr>
              <a:t>‹#›</a:t>
            </a:fld>
            <a:endParaRPr lang="en-US"/>
          </a:p>
        </p:txBody>
      </p:sp>
    </p:spTree>
    <p:extLst>
      <p:ext uri="{BB962C8B-B14F-4D97-AF65-F5344CB8AC3E}">
        <p14:creationId xmlns:p14="http://schemas.microsoft.com/office/powerpoint/2010/main" val="2874014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ea typeface="ＭＳ Ｐゴシック" pitchFamily="-1" charset="-128"/>
                <a:cs typeface="ＭＳ Ｐゴシック" pitchFamily="-1" charset="-128"/>
              </a:defRPr>
            </a:lvl1pPr>
          </a:lstStyle>
          <a:p>
            <a:pPr>
              <a:defRPr/>
            </a:pPr>
            <a:fld id="{97B7B429-1A25-6E4E-A544-805022953FAD}" type="datetime1">
              <a:rPr lang="en-US"/>
              <a:pPr>
                <a:defRPr/>
              </a:pPr>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ea typeface="ＭＳ Ｐゴシック" pitchFamily="-1" charset="-128"/>
                <a:cs typeface="ＭＳ Ｐゴシック" pitchFamily="-1" charset="-128"/>
              </a:defRPr>
            </a:lvl1pPr>
          </a:lstStyle>
          <a:p>
            <a:pPr>
              <a:defRPr/>
            </a:pPr>
            <a:fld id="{E37A70EE-07EE-C745-9262-59B2D838703D}" type="slidenum">
              <a:rPr lang="en-US"/>
              <a:pPr>
                <a:defRPr/>
              </a:pPr>
              <a:t>‹#›</a:t>
            </a:fld>
            <a:endParaRPr lang="en-US"/>
          </a:p>
        </p:txBody>
      </p:sp>
    </p:spTree>
    <p:extLst>
      <p:ext uri="{BB962C8B-B14F-4D97-AF65-F5344CB8AC3E}">
        <p14:creationId xmlns:p14="http://schemas.microsoft.com/office/powerpoint/2010/main" val="351762899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bwMode="auto">
          <a:xfrm rot="5400000">
            <a:off x="3878262" y="519113"/>
            <a:ext cx="1404937" cy="9170988"/>
          </a:xfrm>
          <a:prstGeom prst="rect">
            <a:avLst/>
          </a:prstGeom>
          <a:solidFill>
            <a:srgbClr val="188CCC"/>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00"/>
              </a:solidFill>
              <a:ea typeface="ＭＳ Ｐゴシック" pitchFamily="34" charset="-128"/>
            </a:endParaRPr>
          </a:p>
        </p:txBody>
      </p:sp>
      <p:sp>
        <p:nvSpPr>
          <p:cNvPr id="5" name="Rectangle 4"/>
          <p:cNvSpPr/>
          <p:nvPr userDrawn="1"/>
        </p:nvSpPr>
        <p:spPr bwMode="auto">
          <a:xfrm rot="5400000">
            <a:off x="2870199" y="-1881187"/>
            <a:ext cx="3395663" cy="9170988"/>
          </a:xfrm>
          <a:prstGeom prst="rect">
            <a:avLst/>
          </a:prstGeom>
          <a:solidFill>
            <a:srgbClr val="004986"/>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00"/>
              </a:solidFill>
              <a:ea typeface="ＭＳ Ｐゴシック" pitchFamily="34" charset="-128"/>
            </a:endParaRPr>
          </a:p>
        </p:txBody>
      </p:sp>
      <p:sp>
        <p:nvSpPr>
          <p:cNvPr id="10242" name="Title Placeholder 1"/>
          <p:cNvSpPr>
            <a:spLocks noGrp="1"/>
          </p:cNvSpPr>
          <p:nvPr>
            <p:ph type="ctrTitle"/>
          </p:nvPr>
        </p:nvSpPr>
        <p:spPr>
          <a:xfrm>
            <a:off x="457200" y="2192374"/>
            <a:ext cx="7696200" cy="1773237"/>
          </a:xfrm>
          <a:prstGeom prst="rect">
            <a:avLst/>
          </a:prstGeom>
        </p:spPr>
        <p:txBody>
          <a:bodyPr anchor="b"/>
          <a:lstStyle>
            <a:lvl1pPr>
              <a:lnSpc>
                <a:spcPts val="4800"/>
              </a:lnSpc>
              <a:defRPr sz="4800" b="1" cap="all" baseline="0">
                <a:solidFill>
                  <a:srgbClr val="FFFFFF"/>
                </a:solidFill>
                <a:latin typeface="Arial" charset="0"/>
              </a:defRPr>
            </a:lvl1pPr>
          </a:lstStyle>
          <a:p>
            <a:r>
              <a:rPr lang="en-US" smtClean="0"/>
              <a:t>Click to edit Master title style</a:t>
            </a:r>
            <a:endParaRPr lang="en-US" dirty="0"/>
          </a:p>
        </p:txBody>
      </p:sp>
      <p:sp>
        <p:nvSpPr>
          <p:cNvPr id="10243" name="Text Placeholder 2"/>
          <p:cNvSpPr>
            <a:spLocks noGrp="1"/>
          </p:cNvSpPr>
          <p:nvPr>
            <p:ph type="subTitle" idx="1"/>
          </p:nvPr>
        </p:nvSpPr>
        <p:spPr>
          <a:xfrm>
            <a:off x="457200" y="4402138"/>
            <a:ext cx="7696200" cy="1404938"/>
          </a:xfrm>
        </p:spPr>
        <p:txBody>
          <a:bodyPr anchor="ctr"/>
          <a:lstStyle>
            <a:lvl1pPr marL="0" indent="0">
              <a:lnSpc>
                <a:spcPts val="1900"/>
              </a:lnSpc>
              <a:buFont typeface="Arial" charset="0"/>
              <a:buNone/>
              <a:defRPr sz="2000" b="0">
                <a:solidFill>
                  <a:schemeClr val="bg1"/>
                </a:solidFill>
                <a:latin typeface="Arial" charset="0"/>
              </a:defRPr>
            </a:lvl1pPr>
          </a:lstStyle>
          <a:p>
            <a:r>
              <a:rPr lang="en-US" smtClean="0"/>
              <a:t>Click to edit Master subtitle style</a:t>
            </a:r>
            <a:endParaRPr lang="en-US" dirty="0"/>
          </a:p>
        </p:txBody>
      </p:sp>
      <p:pic>
        <p:nvPicPr>
          <p:cNvPr id="13" name="Picture 12"/>
          <p:cNvPicPr>
            <a:picLocks noChangeAspect="1"/>
          </p:cNvPicPr>
          <p:nvPr userDrawn="1"/>
        </p:nvPicPr>
        <p:blipFill>
          <a:blip r:embed="rId2"/>
          <a:stretch>
            <a:fillRect/>
          </a:stretch>
        </p:blipFill>
        <p:spPr>
          <a:xfrm>
            <a:off x="6517574" y="6129866"/>
            <a:ext cx="2169225" cy="45402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09C6CD22-4DDC-DC49-9364-FD4138D6F5B5}" type="slidenum">
              <a:rPr lang="en-US"/>
              <a:pPr>
                <a:defRPr/>
              </a:pPr>
              <a:t>‹#›</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Confidential, unpublished property of Cigna. Do not duplicate or distribute. Use and distribution limited solely to authorized personnel. © 2014 Cigna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Font typeface="Lucida Grande"/>
              <a:buChar char="&g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title"/>
          </p:nvPr>
        </p:nvSpPr>
        <p:spPr>
          <a:xfrm>
            <a:off x="458788" y="274638"/>
            <a:ext cx="8229600" cy="1143000"/>
          </a:xfrm>
        </p:spPr>
        <p:txBody>
          <a:bodyPr/>
          <a:lstStyle/>
          <a:p>
            <a:r>
              <a:rPr lang="en-US" smtClean="0"/>
              <a:t>Click to edit Master 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55E777B8-11C0-504D-8764-C6657376A419}" type="slidenum">
              <a:rPr lang="en-US"/>
              <a:pPr>
                <a:defRPr/>
              </a:pPr>
              <a:t>‹#›</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Confidential, unpublished property of Cigna. Do not duplicate or distribute. Use and distribution limited solely to authorized personnel. © 2014 Cigna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bwMode="auto">
          <a:xfrm rot="5400000">
            <a:off x="2355056" y="-2382044"/>
            <a:ext cx="4424363" cy="9144001"/>
          </a:xfrm>
          <a:prstGeom prst="rect">
            <a:avLst/>
          </a:prstGeom>
          <a:solidFill>
            <a:srgbClr val="004986"/>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00"/>
              </a:solidFill>
              <a:ea typeface="ＭＳ Ｐゴシック" pitchFamily="34" charset="-128"/>
            </a:endParaRPr>
          </a:p>
        </p:txBody>
      </p:sp>
      <p:sp>
        <p:nvSpPr>
          <p:cNvPr id="5" name="Rectangle 4"/>
          <p:cNvSpPr/>
          <p:nvPr userDrawn="1"/>
        </p:nvSpPr>
        <p:spPr bwMode="auto">
          <a:xfrm rot="5400000">
            <a:off x="3878262" y="519113"/>
            <a:ext cx="1404937" cy="9170988"/>
          </a:xfrm>
          <a:prstGeom prst="rect">
            <a:avLst/>
          </a:prstGeom>
          <a:solidFill>
            <a:srgbClr val="188CCC"/>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00"/>
              </a:solidFill>
              <a:ea typeface="ＭＳ Ｐゴシック" pitchFamily="34" charset="-128"/>
            </a:endParaRPr>
          </a:p>
        </p:txBody>
      </p:sp>
      <p:sp>
        <p:nvSpPr>
          <p:cNvPr id="7" name="Text Placeholder 2"/>
          <p:cNvSpPr>
            <a:spLocks noGrp="1"/>
          </p:cNvSpPr>
          <p:nvPr>
            <p:ph type="subTitle" idx="1"/>
          </p:nvPr>
        </p:nvSpPr>
        <p:spPr>
          <a:xfrm>
            <a:off x="457200" y="4402138"/>
            <a:ext cx="7696200" cy="1404938"/>
          </a:xfrm>
        </p:spPr>
        <p:txBody>
          <a:bodyPr anchor="ctr"/>
          <a:lstStyle>
            <a:lvl1pPr marL="0" indent="0">
              <a:lnSpc>
                <a:spcPts val="1900"/>
              </a:lnSpc>
              <a:buFont typeface="Arial" charset="0"/>
              <a:buNone/>
              <a:defRPr sz="2000" b="0">
                <a:solidFill>
                  <a:schemeClr val="bg1"/>
                </a:solidFill>
                <a:latin typeface="Arial" charset="0"/>
              </a:defRPr>
            </a:lvl1pPr>
          </a:lstStyle>
          <a:p>
            <a:r>
              <a:rPr lang="en-US" smtClean="0"/>
              <a:t>Click to edit Master subtitle style</a:t>
            </a:r>
            <a:endParaRPr lang="en-US" dirty="0"/>
          </a:p>
        </p:txBody>
      </p:sp>
      <p:sp>
        <p:nvSpPr>
          <p:cNvPr id="8" name="Title Placeholder 1"/>
          <p:cNvSpPr>
            <a:spLocks noGrp="1"/>
          </p:cNvSpPr>
          <p:nvPr>
            <p:ph type="ctrTitle"/>
          </p:nvPr>
        </p:nvSpPr>
        <p:spPr>
          <a:xfrm>
            <a:off x="452439" y="2979738"/>
            <a:ext cx="8716962" cy="957264"/>
          </a:xfrm>
          <a:prstGeom prst="rect">
            <a:avLst/>
          </a:prstGeom>
        </p:spPr>
        <p:txBody>
          <a:bodyPr anchor="b"/>
          <a:lstStyle>
            <a:lvl1pPr>
              <a:lnSpc>
                <a:spcPts val="4800"/>
              </a:lnSpc>
              <a:defRPr sz="3800" b="1" cap="all" baseline="0">
                <a:solidFill>
                  <a:srgbClr val="FFFFFF"/>
                </a:solidFill>
                <a:latin typeface="Arial" charset="0"/>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736FABF5-6F80-FC40-BABA-B0F7FA2592B1}" type="slidenum">
              <a:rPr lang="en-US"/>
              <a:pPr>
                <a:defRPr/>
              </a:pPr>
              <a:t>‹#›</a:t>
            </a:fld>
            <a:endParaRPr lang="en-US"/>
          </a:p>
        </p:txBody>
      </p:sp>
      <p:sp>
        <p:nvSpPr>
          <p:cNvPr id="9" name="Rectangle 7"/>
          <p:cNvSpPr>
            <a:spLocks noGrp="1" noChangeArrowheads="1"/>
          </p:cNvSpPr>
          <p:nvPr>
            <p:ph type="ftr" sz="quarter" idx="11"/>
          </p:nvPr>
        </p:nvSpPr>
        <p:spPr/>
        <p:txBody>
          <a:bodyPr/>
          <a:lstStyle>
            <a:lvl1pPr>
              <a:defRPr/>
            </a:lvl1pPr>
          </a:lstStyle>
          <a:p>
            <a:pPr>
              <a:defRPr/>
            </a:pPr>
            <a:r>
              <a:rPr lang="en-US"/>
              <a:t>Confidential, unpublished property of Cigna. Do not duplicate or distribute. Use and distribution limited solely to authorized personnel. © 2014 Cigna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58788" y="274638"/>
            <a:ext cx="8229600" cy="1143000"/>
          </a:xfrm>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a:ln/>
        </p:spPr>
        <p:txBody>
          <a:bodyPr/>
          <a:lstStyle>
            <a:lvl1pPr>
              <a:defRPr/>
            </a:lvl1pPr>
          </a:lstStyle>
          <a:p>
            <a:pPr>
              <a:defRPr/>
            </a:pPr>
            <a:fld id="{93A4ADB6-CDFF-534F-8B7F-16469790DEDE}" type="slidenum">
              <a:rPr lang="en-US"/>
              <a:pPr>
                <a:defRPr/>
              </a:pPr>
              <a:t>‹#›</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Confidential, unpublished property of Cigna. Do not duplicate or distribute. Use and distribution limited solely to authorized personnel. © 2014 Cigna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274638"/>
            <a:ext cx="8229600" cy="1143000"/>
          </a:xfrm>
        </p:spPr>
        <p:txBody>
          <a:bodyPr/>
          <a:lstStyle>
            <a:lvl1pPr>
              <a:defRPr>
                <a:solidFill>
                  <a:srgbClr val="004986"/>
                </a:solidFill>
              </a:defRPr>
            </a:lvl1pPr>
          </a:lstStyle>
          <a:p>
            <a:r>
              <a:rPr lang="en-US" smtClean="0"/>
              <a:t>Click to edit Master title style</a:t>
            </a:r>
            <a:endParaRPr lang="en-US" dirty="0"/>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ln/>
        </p:spPr>
        <p:txBody>
          <a:bodyPr/>
          <a:lstStyle>
            <a:lvl1pPr>
              <a:defRPr/>
            </a:lvl1pPr>
          </a:lstStyle>
          <a:p>
            <a:pPr>
              <a:defRPr/>
            </a:pPr>
            <a:fld id="{4CE3EA76-03FB-EF49-B6E0-5A99501D6993}" type="slidenum">
              <a:rPr lang="en-US"/>
              <a:pPr>
                <a:defRPr/>
              </a:pPr>
              <a:t>‹#›</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Confidential, unpublished property of Cigna. Do not duplicate or distribute. Use and distribution limited solely to authorized personnel. © 2014 Cigna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8788" y="274638"/>
            <a:ext cx="8229600" cy="1143000"/>
          </a:xfrm>
          <a:prstGeom prst="rect">
            <a:avLst/>
          </a:prstGeom>
        </p:spPr>
        <p:txBody>
          <a:bodyPr/>
          <a:lstStyle/>
          <a:p>
            <a:r>
              <a:rPr lang="en-US" smtClean="0"/>
              <a:t>Click to edit Master title style</a:t>
            </a:r>
            <a:endParaRPr lang="en-US" dirty="0"/>
          </a:p>
        </p:txBody>
      </p:sp>
      <p:sp>
        <p:nvSpPr>
          <p:cNvPr id="6" name="Text Placeholder 5"/>
          <p:cNvSpPr>
            <a:spLocks noGrp="1"/>
          </p:cNvSpPr>
          <p:nvPr>
            <p:ph type="body" sz="quarter" idx="12"/>
          </p:nvPr>
        </p:nvSpPr>
        <p:spPr>
          <a:xfrm>
            <a:off x="458788" y="16002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3"/>
          </p:nvPr>
        </p:nvSpPr>
        <p:spPr>
          <a:ln/>
        </p:spPr>
        <p:txBody>
          <a:bodyPr/>
          <a:lstStyle>
            <a:lvl1pPr>
              <a:defRPr/>
            </a:lvl1pPr>
          </a:lstStyle>
          <a:p>
            <a:pPr>
              <a:defRPr/>
            </a:pPr>
            <a:fld id="{570767D3-0C85-4D82-88F4-954066E463F8}" type="slidenum">
              <a:rPr lang="en-US"/>
              <a:pPr>
                <a:defRPr/>
              </a:pPr>
              <a:t>‹#›</a:t>
            </a:fld>
            <a:endParaRPr lang="en-US"/>
          </a:p>
        </p:txBody>
      </p:sp>
      <p:sp>
        <p:nvSpPr>
          <p:cNvPr id="5" name="Rectangle 7"/>
          <p:cNvSpPr>
            <a:spLocks noGrp="1" noChangeArrowheads="1"/>
          </p:cNvSpPr>
          <p:nvPr>
            <p:ph type="ftr" sz="quarter" idx="14"/>
          </p:nvPr>
        </p:nvSpPr>
        <p:spPr>
          <a:ln/>
        </p:spPr>
        <p:txBody>
          <a:bodyPr/>
          <a:lstStyle>
            <a:lvl1pPr>
              <a:defRPr/>
            </a:lvl1pPr>
          </a:lstStyle>
          <a:p>
            <a:pPr>
              <a:defRPr/>
            </a:pPr>
            <a:r>
              <a:rPr lang="en-US"/>
              <a:t>Confidential, unpublished property of Cigna. Do not duplicate or distribute. Use and distribution limited solely to authorized personnel. © 2012 Cigna  </a:t>
            </a:r>
          </a:p>
        </p:txBody>
      </p:sp>
    </p:spTree>
    <p:extLst>
      <p:ext uri="{BB962C8B-B14F-4D97-AF65-F5344CB8AC3E}">
        <p14:creationId xmlns:p14="http://schemas.microsoft.com/office/powerpoint/2010/main" val="278201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 16 pt</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bwMode="auto">
          <a:xfrm>
            <a:off x="7010400" y="6629400"/>
            <a:ext cx="2133600" cy="212725"/>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lvl1pPr algn="r">
              <a:defRPr sz="1000">
                <a:solidFill>
                  <a:srgbClr val="999999"/>
                </a:solidFill>
                <a:latin typeface="Arial" pitchFamily="-1" charset="0"/>
                <a:ea typeface="Arial" pitchFamily="-1" charset="0"/>
                <a:cs typeface="Arial" pitchFamily="-1" charset="0"/>
              </a:defRPr>
            </a:lvl1pPr>
          </a:lstStyle>
          <a:p>
            <a:pPr>
              <a:defRPr/>
            </a:pPr>
            <a:fld id="{04F01EEA-A97A-3941-B520-C8BFFBBC5816}" type="slidenum">
              <a:rPr lang="en-US"/>
              <a:pPr>
                <a:defRPr/>
              </a:pPr>
              <a:t>‹#›</a:t>
            </a:fld>
            <a:endParaRPr lang="en-US"/>
          </a:p>
        </p:txBody>
      </p:sp>
      <p:sp>
        <p:nvSpPr>
          <p:cNvPr id="1031" name="Rectangle 7"/>
          <p:cNvSpPr>
            <a:spLocks noGrp="1" noChangeArrowheads="1"/>
          </p:cNvSpPr>
          <p:nvPr>
            <p:ph type="ftr" sz="quarter" idx="3"/>
          </p:nvPr>
        </p:nvSpPr>
        <p:spPr bwMode="auto">
          <a:xfrm>
            <a:off x="0" y="6626225"/>
            <a:ext cx="7011988" cy="2286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800">
                <a:solidFill>
                  <a:srgbClr val="999999"/>
                </a:solidFill>
                <a:latin typeface="Arial Narrow" pitchFamily="-1" charset="0"/>
                <a:ea typeface="ＭＳ Ｐゴシック" pitchFamily="-1" charset="-128"/>
                <a:cs typeface="ＭＳ Ｐゴシック" pitchFamily="-1" charset="-128"/>
              </a:defRPr>
            </a:lvl1pPr>
          </a:lstStyle>
          <a:p>
            <a:pPr>
              <a:defRPr/>
            </a:pPr>
            <a:r>
              <a:rPr lang="en-US"/>
              <a:t>Confidential, unpublished property of Cigna. Do not duplicate or distribute. Use and distribution limited solely to authorized personnel. © 2014 Cigna</a:t>
            </a:r>
          </a:p>
        </p:txBody>
      </p:sp>
      <p:sp>
        <p:nvSpPr>
          <p:cNvPr id="1029" name="Title Placeholder 26"/>
          <p:cNvSpPr>
            <a:spLocks noGrp="1"/>
          </p:cNvSpPr>
          <p:nvPr>
            <p:ph type="title"/>
          </p:nvPr>
        </p:nvSpPr>
        <p:spPr bwMode="auto">
          <a:xfrm>
            <a:off x="457200" y="304800"/>
            <a:ext cx="8229600" cy="8636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pic>
        <p:nvPicPr>
          <p:cNvPr id="3" name="Picture 2"/>
          <p:cNvPicPr>
            <a:picLocks noChangeAspect="1"/>
          </p:cNvPicPr>
          <p:nvPr userDrawn="1"/>
        </p:nvPicPr>
        <p:blipFill>
          <a:blip r:embed="rId9"/>
          <a:stretch>
            <a:fillRect/>
          </a:stretch>
        </p:blipFill>
        <p:spPr>
          <a:xfrm>
            <a:off x="6517574" y="6129866"/>
            <a:ext cx="2169225" cy="454024"/>
          </a:xfrm>
          <a:prstGeom prst="rect">
            <a:avLst/>
          </a:prstGeom>
        </p:spPr>
      </p:pic>
    </p:spTree>
  </p:cSld>
  <p:clrMap bg1="lt1" tx1="dk1" bg2="lt2" tx2="dk2" accent1="accent1" accent2="accent2" accent3="accent3" accent4="accent4" accent5="accent5" accent6="accent6" hlink="hlink" folHlink="folHlink"/>
  <p:sldLayoutIdLst>
    <p:sldLayoutId id="2147484181" r:id="rId1"/>
    <p:sldLayoutId id="2147484177" r:id="rId2"/>
    <p:sldLayoutId id="2147484178" r:id="rId3"/>
    <p:sldLayoutId id="2147484182" r:id="rId4"/>
    <p:sldLayoutId id="2147484179" r:id="rId5"/>
    <p:sldLayoutId id="2147484180" r:id="rId6"/>
    <p:sldLayoutId id="2147484183" r:id="rId7"/>
  </p:sldLayoutIdLst>
  <p:timing>
    <p:tnLst>
      <p:par>
        <p:cTn id="1" dur="indefinite" restart="never" nodeType="tmRoot"/>
      </p:par>
    </p:tnLst>
  </p:timing>
  <p:hf hdr="0" dt="0"/>
  <p:txStyles>
    <p:titleStyle>
      <a:lvl1pPr algn="l" defTabSz="457200" rtl="0" eaLnBrk="1" fontAlgn="base" hangingPunct="1">
        <a:lnSpc>
          <a:spcPts val="2000"/>
        </a:lnSpc>
        <a:spcBef>
          <a:spcPct val="0"/>
        </a:spcBef>
        <a:spcAft>
          <a:spcPct val="0"/>
        </a:spcAft>
        <a:defRPr b="1" kern="1200" cap="all">
          <a:solidFill>
            <a:srgbClr val="004986"/>
          </a:solidFill>
          <a:latin typeface="Arial"/>
          <a:ea typeface="ＭＳ Ｐゴシック" charset="-128"/>
          <a:cs typeface="Arial"/>
        </a:defRPr>
      </a:lvl1pPr>
      <a:lvl2pPr algn="l" defTabSz="457200" rtl="0" eaLnBrk="1" fontAlgn="base" hangingPunct="1">
        <a:lnSpc>
          <a:spcPts val="2000"/>
        </a:lnSpc>
        <a:spcBef>
          <a:spcPct val="0"/>
        </a:spcBef>
        <a:spcAft>
          <a:spcPct val="0"/>
        </a:spcAft>
        <a:defRPr b="1">
          <a:solidFill>
            <a:srgbClr val="004986"/>
          </a:solidFill>
          <a:latin typeface="Arial" charset="0"/>
          <a:ea typeface="ＭＳ Ｐゴシック" charset="-128"/>
          <a:cs typeface="Arial" pitchFamily="34" charset="0"/>
        </a:defRPr>
      </a:lvl2pPr>
      <a:lvl3pPr algn="l" defTabSz="457200" rtl="0" eaLnBrk="1" fontAlgn="base" hangingPunct="1">
        <a:lnSpc>
          <a:spcPts val="2000"/>
        </a:lnSpc>
        <a:spcBef>
          <a:spcPct val="0"/>
        </a:spcBef>
        <a:spcAft>
          <a:spcPct val="0"/>
        </a:spcAft>
        <a:defRPr b="1">
          <a:solidFill>
            <a:srgbClr val="004986"/>
          </a:solidFill>
          <a:latin typeface="Arial" charset="0"/>
          <a:ea typeface="ＭＳ Ｐゴシック" charset="-128"/>
          <a:cs typeface="Arial" pitchFamily="34" charset="0"/>
        </a:defRPr>
      </a:lvl3pPr>
      <a:lvl4pPr algn="l" defTabSz="457200" rtl="0" eaLnBrk="1" fontAlgn="base" hangingPunct="1">
        <a:lnSpc>
          <a:spcPts val="2000"/>
        </a:lnSpc>
        <a:spcBef>
          <a:spcPct val="0"/>
        </a:spcBef>
        <a:spcAft>
          <a:spcPct val="0"/>
        </a:spcAft>
        <a:defRPr b="1">
          <a:solidFill>
            <a:srgbClr val="004986"/>
          </a:solidFill>
          <a:latin typeface="Arial" charset="0"/>
          <a:ea typeface="ＭＳ Ｐゴシック" charset="-128"/>
          <a:cs typeface="Arial" pitchFamily="34" charset="0"/>
        </a:defRPr>
      </a:lvl4pPr>
      <a:lvl5pPr algn="l" defTabSz="457200" rtl="0" eaLnBrk="1" fontAlgn="base" hangingPunct="1">
        <a:lnSpc>
          <a:spcPts val="2000"/>
        </a:lnSpc>
        <a:spcBef>
          <a:spcPct val="0"/>
        </a:spcBef>
        <a:spcAft>
          <a:spcPct val="0"/>
        </a:spcAft>
        <a:defRPr b="1">
          <a:solidFill>
            <a:srgbClr val="004986"/>
          </a:solidFill>
          <a:latin typeface="Arial" charset="0"/>
          <a:ea typeface="ＭＳ Ｐゴシック" charset="-128"/>
          <a:cs typeface="Arial" pitchFamily="34" charset="0"/>
        </a:defRPr>
      </a:lvl5pPr>
      <a:lvl6pPr marL="457200" algn="l" defTabSz="457200" rtl="0" eaLnBrk="1" fontAlgn="base" hangingPunct="1">
        <a:spcBef>
          <a:spcPct val="0"/>
        </a:spcBef>
        <a:spcAft>
          <a:spcPct val="0"/>
        </a:spcAft>
        <a:defRPr sz="2400">
          <a:solidFill>
            <a:srgbClr val="4F56AB"/>
          </a:solidFill>
          <a:latin typeface="Arial" charset="0"/>
          <a:ea typeface="ＭＳ Ｐゴシック" charset="-128"/>
        </a:defRPr>
      </a:lvl6pPr>
      <a:lvl7pPr marL="914400" algn="l" defTabSz="457200" rtl="0" eaLnBrk="1" fontAlgn="base" hangingPunct="1">
        <a:spcBef>
          <a:spcPct val="0"/>
        </a:spcBef>
        <a:spcAft>
          <a:spcPct val="0"/>
        </a:spcAft>
        <a:defRPr sz="2400">
          <a:solidFill>
            <a:srgbClr val="4F56AB"/>
          </a:solidFill>
          <a:latin typeface="Arial" charset="0"/>
          <a:ea typeface="ＭＳ Ｐゴシック" charset="-128"/>
        </a:defRPr>
      </a:lvl7pPr>
      <a:lvl8pPr marL="1371600" algn="l" defTabSz="457200" rtl="0" eaLnBrk="1" fontAlgn="base" hangingPunct="1">
        <a:spcBef>
          <a:spcPct val="0"/>
        </a:spcBef>
        <a:spcAft>
          <a:spcPct val="0"/>
        </a:spcAft>
        <a:defRPr sz="2400">
          <a:solidFill>
            <a:srgbClr val="4F56AB"/>
          </a:solidFill>
          <a:latin typeface="Arial" charset="0"/>
          <a:ea typeface="ＭＳ Ｐゴシック" charset="-128"/>
        </a:defRPr>
      </a:lvl8pPr>
      <a:lvl9pPr marL="1828800" algn="l" defTabSz="457200" rtl="0" eaLnBrk="1" fontAlgn="base" hangingPunct="1">
        <a:spcBef>
          <a:spcPct val="0"/>
        </a:spcBef>
        <a:spcAft>
          <a:spcPct val="0"/>
        </a:spcAft>
        <a:defRPr sz="2400">
          <a:solidFill>
            <a:srgbClr val="4F56AB"/>
          </a:solidFill>
          <a:latin typeface="Arial" charset="0"/>
          <a:ea typeface="ＭＳ Ｐゴシック" charset="-128"/>
        </a:defRPr>
      </a:lvl9pPr>
    </p:titleStyle>
    <p:bodyStyle>
      <a:lvl1pPr marL="230188" indent="-230188" algn="l" defTabSz="457200" rtl="0" eaLnBrk="1" fontAlgn="base" hangingPunct="1">
        <a:spcBef>
          <a:spcPct val="20000"/>
        </a:spcBef>
        <a:spcAft>
          <a:spcPct val="0"/>
        </a:spcAft>
        <a:buClr>
          <a:srgbClr val="004986"/>
        </a:buClr>
        <a:buFont typeface="Lucida Grande" pitchFamily="-1" charset="0"/>
        <a:buChar char="&gt;"/>
        <a:defRPr sz="1600" kern="1200">
          <a:solidFill>
            <a:schemeClr val="tx1"/>
          </a:solidFill>
          <a:latin typeface="Arial"/>
          <a:ea typeface="ＭＳ Ｐゴシック" charset="-128"/>
          <a:cs typeface="Arial"/>
        </a:defRPr>
      </a:lvl1pPr>
      <a:lvl2pPr marL="454025" indent="-223838" algn="l" defTabSz="457200" rtl="0" eaLnBrk="1" fontAlgn="base" hangingPunct="1">
        <a:spcBef>
          <a:spcPct val="20000"/>
        </a:spcBef>
        <a:spcAft>
          <a:spcPct val="0"/>
        </a:spcAft>
        <a:buClr>
          <a:schemeClr val="tx1"/>
        </a:buClr>
        <a:buFont typeface="Arial" pitchFamily="-1" charset="0"/>
        <a:buChar char="–"/>
        <a:defRPr sz="1600" kern="1200">
          <a:solidFill>
            <a:schemeClr val="tx1"/>
          </a:solidFill>
          <a:latin typeface="Arial"/>
          <a:ea typeface="ＭＳ Ｐゴシック" charset="-128"/>
          <a:cs typeface="Arial"/>
        </a:defRPr>
      </a:lvl2pPr>
      <a:lvl3pPr marL="684213" indent="-230188" algn="l" defTabSz="457200" rtl="0" eaLnBrk="1" fontAlgn="base" hangingPunct="1">
        <a:spcBef>
          <a:spcPct val="20000"/>
        </a:spcBef>
        <a:spcAft>
          <a:spcPct val="0"/>
        </a:spcAft>
        <a:buClr>
          <a:schemeClr val="tx1"/>
        </a:buClr>
        <a:buFont typeface="Arial" pitchFamily="-1" charset="0"/>
        <a:buChar char="–"/>
        <a:defRPr sz="1600" kern="1200">
          <a:solidFill>
            <a:schemeClr val="tx1"/>
          </a:solidFill>
          <a:latin typeface="Arial"/>
          <a:ea typeface="ＭＳ Ｐゴシック" charset="-128"/>
          <a:cs typeface="Arial"/>
        </a:defRPr>
      </a:lvl3pPr>
      <a:lvl4pPr marL="915988" indent="-231775" algn="l" defTabSz="457200" rtl="0" eaLnBrk="1" fontAlgn="base" hangingPunct="1">
        <a:spcBef>
          <a:spcPct val="20000"/>
        </a:spcBef>
        <a:spcAft>
          <a:spcPct val="0"/>
        </a:spcAft>
        <a:buClr>
          <a:schemeClr val="tx1"/>
        </a:buClr>
        <a:buFont typeface="Arial" pitchFamily="-1" charset="0"/>
        <a:buChar char="–"/>
        <a:defRPr sz="1600" kern="1200">
          <a:solidFill>
            <a:schemeClr val="tx1"/>
          </a:solidFill>
          <a:latin typeface="Arial"/>
          <a:ea typeface="ＭＳ Ｐゴシック" charset="-128"/>
          <a:cs typeface="Arial"/>
        </a:defRPr>
      </a:lvl4pPr>
      <a:lvl5pPr marL="1146175" indent="-230188" algn="l" defTabSz="457200" rtl="0" eaLnBrk="1" fontAlgn="base" hangingPunct="1">
        <a:spcBef>
          <a:spcPct val="20000"/>
        </a:spcBef>
        <a:spcAft>
          <a:spcPct val="0"/>
        </a:spcAft>
        <a:buClr>
          <a:schemeClr val="tx1"/>
        </a:buClr>
        <a:buFont typeface="Arial" pitchFamily="-1" charset="0"/>
        <a:buChar char="–"/>
        <a:defRPr sz="16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92338"/>
            <a:ext cx="7696200" cy="1773237"/>
          </a:xfrm>
        </p:spPr>
        <p:txBody>
          <a:bodyPr/>
          <a:lstStyle/>
          <a:p>
            <a:r>
              <a:rPr lang="en-US" dirty="0"/>
              <a:t>Behavioral Health and Substance Use </a:t>
            </a:r>
            <a:r>
              <a:rPr lang="en-US" dirty="0" smtClean="0"/>
              <a:t>Super-Utilizers</a:t>
            </a:r>
            <a:endParaRPr lang="en-US" dirty="0"/>
          </a:p>
        </p:txBody>
      </p:sp>
      <p:sp>
        <p:nvSpPr>
          <p:cNvPr id="10243" name="Subtitle 2"/>
          <p:cNvSpPr>
            <a:spLocks noGrp="1"/>
          </p:cNvSpPr>
          <p:nvPr>
            <p:ph type="subTitle" idx="1"/>
          </p:nvPr>
        </p:nvSpPr>
        <p:spPr>
          <a:xfrm>
            <a:off x="457200" y="4402138"/>
            <a:ext cx="7696200" cy="1404937"/>
          </a:xfrm>
        </p:spPr>
        <p:txBody>
          <a:bodyPr/>
          <a:lstStyle/>
          <a:p>
            <a:r>
              <a:rPr lang="en-US" dirty="0"/>
              <a:t>Restoring Lives and Reducing Costs</a:t>
            </a:r>
            <a:endParaRPr lang="en-US" dirty="0" smtClean="0">
              <a:latin typeface="Arial" pitchFamily="-1" charset="0"/>
              <a:ea typeface="ＭＳ Ｐゴシック" pitchFamily="-1" charset="-128"/>
            </a:endParaRPr>
          </a:p>
        </p:txBody>
      </p:sp>
      <p:sp>
        <p:nvSpPr>
          <p:cNvPr id="10245" name="Text Placeholder 2"/>
          <p:cNvSpPr txBox="1">
            <a:spLocks/>
          </p:cNvSpPr>
          <p:nvPr/>
        </p:nvSpPr>
        <p:spPr bwMode="auto">
          <a:xfrm>
            <a:off x="457200" y="6019800"/>
            <a:ext cx="4114800" cy="765175"/>
          </a:xfrm>
          <a:prstGeom prst="rect">
            <a:avLst/>
          </a:prstGeom>
          <a:noFill/>
          <a:ln w="9525">
            <a:noFill/>
            <a:miter lim="800000"/>
            <a:headEnd/>
            <a:tailEnd/>
          </a:ln>
        </p:spPr>
        <p:txBody>
          <a:bodyPr>
            <a:prstTxWarp prst="textNoShape">
              <a:avLst/>
            </a:prstTxWarp>
          </a:bodyPr>
          <a:lstStyle/>
          <a:p>
            <a:pPr>
              <a:lnSpc>
                <a:spcPts val="1900"/>
              </a:lnSpc>
              <a:spcBef>
                <a:spcPct val="20000"/>
              </a:spcBef>
              <a:buFont typeface="Arial" pitchFamily="-1" charset="0"/>
              <a:buNone/>
            </a:pPr>
            <a:r>
              <a:rPr lang="en-US" sz="1600" dirty="0" smtClean="0">
                <a:ea typeface="ＭＳ Ｐゴシック" pitchFamily="-1" charset="-128"/>
                <a:cs typeface="ＭＳ Ｐゴシック" pitchFamily="-1" charset="-128"/>
              </a:rPr>
              <a:t>February 10, 2016</a:t>
            </a:r>
            <a:r>
              <a:rPr lang="en-US" sz="1600" dirty="0">
                <a:ea typeface="ＭＳ Ｐゴシック" pitchFamily="-1" charset="-128"/>
                <a:cs typeface="ＭＳ Ｐゴシック" pitchFamily="-1" charset="-128"/>
              </a:rPr>
              <a:t/>
            </a:r>
            <a:br>
              <a:rPr lang="en-US" sz="1600" dirty="0">
                <a:ea typeface="ＭＳ Ｐゴシック" pitchFamily="-1" charset="-128"/>
                <a:cs typeface="ＭＳ Ｐゴシック" pitchFamily="-1" charset="-128"/>
              </a:rPr>
            </a:br>
            <a:r>
              <a:rPr lang="en-US" sz="1600" dirty="0" smtClean="0">
                <a:ea typeface="ＭＳ Ｐゴシック" pitchFamily="-1" charset="-128"/>
                <a:cs typeface="ＭＳ Ｐゴシック" pitchFamily="-1" charset="-128"/>
              </a:rPr>
              <a:t>Johnny Gore, MD</a:t>
            </a:r>
            <a:br>
              <a:rPr lang="en-US" sz="1600" dirty="0" smtClean="0">
                <a:ea typeface="ＭＳ Ｐゴシック" pitchFamily="-1" charset="-128"/>
                <a:cs typeface="ＭＳ Ｐゴシック" pitchFamily="-1" charset="-128"/>
              </a:rPr>
            </a:br>
            <a:r>
              <a:rPr lang="en-US" sz="1600" dirty="0" smtClean="0">
                <a:ea typeface="ＭＳ Ｐゴシック" pitchFamily="-1" charset="-128"/>
                <a:cs typeface="ＭＳ Ｐゴシック" pitchFamily="-1" charset="-128"/>
              </a:rPr>
              <a:t>Senior Medical Director</a:t>
            </a:r>
            <a:endParaRPr lang="en-US" sz="1600" dirty="0">
              <a:ea typeface="ＭＳ Ｐゴシック" pitchFamily="-1" charset="-128"/>
              <a:cs typeface="ＭＳ Ｐゴシック" pitchFamily="-1" charset="-128"/>
            </a:endParaRPr>
          </a:p>
        </p:txBody>
      </p:sp>
      <p:pic>
        <p:nvPicPr>
          <p:cNvPr id="10246" name="Picture 5" descr="mediumblueapple.png"/>
          <p:cNvPicPr preferRelativeResize="0">
            <a:picLocks noChangeAspect="1"/>
          </p:cNvPicPr>
          <p:nvPr/>
        </p:nvPicPr>
        <p:blipFill>
          <a:blip r:embed="rId2"/>
          <a:srcRect/>
          <a:stretch>
            <a:fillRect/>
          </a:stretch>
        </p:blipFill>
        <p:spPr bwMode="auto">
          <a:xfrm>
            <a:off x="490538" y="1157288"/>
            <a:ext cx="1371600" cy="1371600"/>
          </a:xfrm>
          <a:prstGeom prst="rect">
            <a:avLst/>
          </a:prstGeom>
          <a:noFill/>
          <a:ln w="9525">
            <a:noFill/>
            <a:miter lim="800000"/>
            <a:headEnd/>
            <a:tailEnd/>
          </a:ln>
        </p:spPr>
      </p:pic>
      <p:sp>
        <p:nvSpPr>
          <p:cNvPr id="10247" name="Text Placeholder 2"/>
          <p:cNvSpPr txBox="1">
            <a:spLocks/>
          </p:cNvSpPr>
          <p:nvPr/>
        </p:nvSpPr>
        <p:spPr bwMode="auto">
          <a:xfrm>
            <a:off x="-1150938" y="1427163"/>
            <a:ext cx="1100138" cy="765175"/>
          </a:xfrm>
          <a:prstGeom prst="rect">
            <a:avLst/>
          </a:prstGeom>
          <a:noFill/>
          <a:ln w="9525">
            <a:noFill/>
            <a:miter lim="800000"/>
            <a:headEnd/>
            <a:tailEnd/>
          </a:ln>
        </p:spPr>
        <p:txBody>
          <a:bodyPr>
            <a:prstTxWarp prst="textNoShape">
              <a:avLst/>
            </a:prstTxWarp>
          </a:bodyPr>
          <a:lstStyle/>
          <a:p>
            <a:pPr>
              <a:lnSpc>
                <a:spcPts val="1900"/>
              </a:lnSpc>
              <a:spcBef>
                <a:spcPct val="20000"/>
              </a:spcBef>
              <a:buFont typeface="Arial" pitchFamily="-1" charset="0"/>
              <a:buNone/>
            </a:pPr>
            <a:r>
              <a:rPr lang="en-US" sz="1600">
                <a:ea typeface="ＭＳ Ｐゴシック" pitchFamily="-1" charset="-128"/>
                <a:cs typeface="ＭＳ Ｐゴシック" pitchFamily="-1" charset="-128"/>
              </a:rPr>
              <a:t>Icon FPO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bwMode="auto">
          <a:xfrm>
            <a:off x="313287" y="228600"/>
            <a:ext cx="7992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accent6"/>
                </a:solidFill>
                <a:latin typeface="Arial" pitchFamily="34" charset="0"/>
                <a:cs typeface="Arial" pitchFamily="34" charset="0"/>
              </a:rPr>
              <a:t>Sustainability: 2013 Pre Enrollment Compared to 2014 Post Enrollment</a:t>
            </a:r>
            <a:endParaRPr lang="en-US" sz="1800" b="1" dirty="0">
              <a:solidFill>
                <a:schemeClr val="accent6"/>
              </a:solidFill>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37940"/>
            <a:ext cx="8281832" cy="5081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868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Text Placeholder 2"/>
          <p:cNvSpPr>
            <a:spLocks noGrp="1"/>
          </p:cNvSpPr>
          <p:nvPr>
            <p:ph type="body" sz="quarter" idx="12"/>
          </p:nvPr>
        </p:nvSpPr>
        <p:spPr>
          <a:xfrm>
            <a:off x="458788" y="838200"/>
            <a:ext cx="8229600" cy="4572000"/>
          </a:xfrm>
        </p:spPr>
        <p:txBody>
          <a:bodyPr/>
          <a:lstStyle/>
          <a:p>
            <a:r>
              <a:rPr lang="en-US" dirty="0"/>
              <a:t>A male member with schizophrenia who </a:t>
            </a:r>
            <a:r>
              <a:rPr lang="en-US" u="sng" dirty="0"/>
              <a:t>lived under a bridge was reunited with his family, became medication compliant</a:t>
            </a:r>
            <a:r>
              <a:rPr lang="en-US" dirty="0"/>
              <a:t>, </a:t>
            </a:r>
            <a:r>
              <a:rPr lang="en-US" dirty="0" smtClean="0"/>
              <a:t>and had </a:t>
            </a:r>
            <a:r>
              <a:rPr lang="en-US" dirty="0"/>
              <a:t>a reduction in his medical loss ratio from 513% to 289%.</a:t>
            </a:r>
          </a:p>
          <a:p>
            <a:r>
              <a:rPr lang="en-US" dirty="0"/>
              <a:t>A female with schizophrenia was previously </a:t>
            </a:r>
            <a:r>
              <a:rPr lang="en-US" u="sng" dirty="0"/>
              <a:t>alienated from her family</a:t>
            </a:r>
            <a:r>
              <a:rPr lang="en-US" dirty="0"/>
              <a:t>. Her psychosis had </a:t>
            </a:r>
            <a:r>
              <a:rPr lang="en-US" u="sng" dirty="0"/>
              <a:t>invaded her ability to maintain </a:t>
            </a:r>
            <a:r>
              <a:rPr lang="en-US" u="sng" dirty="0" smtClean="0"/>
              <a:t>a healthy </a:t>
            </a:r>
            <a:r>
              <a:rPr lang="en-US" u="sng" dirty="0"/>
              <a:t>relationship with her children</a:t>
            </a:r>
            <a:r>
              <a:rPr lang="en-US" dirty="0"/>
              <a:t>. With assistance from the program, she was court committed to a psychiatric facility</a:t>
            </a:r>
            <a:r>
              <a:rPr lang="en-US" dirty="0" smtClean="0"/>
              <a:t>. That </a:t>
            </a:r>
            <a:r>
              <a:rPr lang="en-US" dirty="0"/>
              <a:t>court commitment was then modified to the outpatient setting. With mandated compliance by the court, monitored </a:t>
            </a:r>
            <a:r>
              <a:rPr lang="en-US" dirty="0" smtClean="0"/>
              <a:t>by the </a:t>
            </a:r>
            <a:r>
              <a:rPr lang="en-US" dirty="0"/>
              <a:t>nurses of the program, the member’s psychosis was controlled. The </a:t>
            </a:r>
            <a:r>
              <a:rPr lang="en-US" u="sng" dirty="0"/>
              <a:t>member’s family saw such improvement that she </a:t>
            </a:r>
            <a:r>
              <a:rPr lang="en-US" u="sng" dirty="0" smtClean="0"/>
              <a:t>was allowed </a:t>
            </a:r>
            <a:r>
              <a:rPr lang="en-US" u="sng" dirty="0"/>
              <a:t>to attend her oldest son’s graduation from a military boot camp, and her youngest son’s graduation from high school</a:t>
            </a:r>
            <a:r>
              <a:rPr lang="en-US" dirty="0"/>
              <a:t>.</a:t>
            </a:r>
          </a:p>
          <a:p>
            <a:r>
              <a:rPr lang="en-US" dirty="0"/>
              <a:t>A male member with </a:t>
            </a:r>
            <a:r>
              <a:rPr lang="en-US" u="sng" dirty="0"/>
              <a:t>methamphetamine</a:t>
            </a:r>
            <a:r>
              <a:rPr lang="en-US" dirty="0"/>
              <a:t> addiction and a </a:t>
            </a:r>
            <a:r>
              <a:rPr lang="en-US" u="sng" dirty="0"/>
              <a:t>cardiac ejection fraction of 20%</a:t>
            </a:r>
            <a:r>
              <a:rPr lang="en-US" dirty="0"/>
              <a:t> was </a:t>
            </a:r>
            <a:r>
              <a:rPr lang="en-US" u="sng" dirty="0"/>
              <a:t>relocated from a crack house </a:t>
            </a:r>
            <a:r>
              <a:rPr lang="en-US" u="sng" dirty="0" smtClean="0"/>
              <a:t>to an </a:t>
            </a:r>
            <a:r>
              <a:rPr lang="en-US" u="sng" dirty="0"/>
              <a:t>assisted living facility</a:t>
            </a:r>
            <a:r>
              <a:rPr lang="en-US" dirty="0"/>
              <a:t>. The change in living conditions </a:t>
            </a:r>
            <a:r>
              <a:rPr lang="en-US" u="sng" dirty="0"/>
              <a:t>improved his medication compliance and sobriety</a:t>
            </a:r>
            <a:r>
              <a:rPr lang="en-US" dirty="0"/>
              <a:t>. His medical </a:t>
            </a:r>
            <a:r>
              <a:rPr lang="en-US" dirty="0" smtClean="0"/>
              <a:t>loss ratio </a:t>
            </a:r>
            <a:r>
              <a:rPr lang="en-US" dirty="0"/>
              <a:t>was reduced from 462% to 300%.</a:t>
            </a:r>
          </a:p>
          <a:p>
            <a:r>
              <a:rPr lang="en-US" dirty="0"/>
              <a:t>A </a:t>
            </a:r>
            <a:r>
              <a:rPr lang="en-US" u="sng" dirty="0"/>
              <a:t>homeless</a:t>
            </a:r>
            <a:r>
              <a:rPr lang="en-US" dirty="0"/>
              <a:t> female member with chronic psychosis was </a:t>
            </a:r>
            <a:r>
              <a:rPr lang="en-US" u="sng" dirty="0"/>
              <a:t>taken off the streets and reunited with her family</a:t>
            </a:r>
            <a:r>
              <a:rPr lang="en-US" dirty="0"/>
              <a:t>. Her </a:t>
            </a:r>
            <a:r>
              <a:rPr lang="en-US" dirty="0" smtClean="0"/>
              <a:t>primary psychosis </a:t>
            </a:r>
            <a:r>
              <a:rPr lang="en-US" dirty="0"/>
              <a:t>was </a:t>
            </a:r>
            <a:r>
              <a:rPr lang="en-US" dirty="0" smtClean="0"/>
              <a:t>controlled. Her </a:t>
            </a:r>
            <a:r>
              <a:rPr lang="en-US" dirty="0"/>
              <a:t>medical loss </a:t>
            </a:r>
            <a:r>
              <a:rPr lang="en-US" dirty="0" smtClean="0"/>
              <a:t>ratio was </a:t>
            </a:r>
            <a:r>
              <a:rPr lang="en-US" dirty="0"/>
              <a:t>reduced from 513% to 250%.</a:t>
            </a:r>
          </a:p>
          <a:p>
            <a:r>
              <a:rPr lang="en-US" dirty="0"/>
              <a:t>A female with histrionic personality traits had </a:t>
            </a:r>
            <a:r>
              <a:rPr lang="en-US" u="sng" dirty="0"/>
              <a:t>twice a month psychiatric hospitalizations for years</a:t>
            </a:r>
            <a:r>
              <a:rPr lang="en-US" dirty="0"/>
              <a:t>. After enrollment in </a:t>
            </a:r>
            <a:r>
              <a:rPr lang="en-US" dirty="0" smtClean="0"/>
              <a:t>the program</a:t>
            </a:r>
            <a:r>
              <a:rPr lang="en-US" dirty="0"/>
              <a:t>, her </a:t>
            </a:r>
            <a:r>
              <a:rPr lang="en-US" u="sng" dirty="0"/>
              <a:t>admittance rate declined to two times in the last year</a:t>
            </a:r>
            <a:r>
              <a:rPr lang="en-US" dirty="0"/>
              <a:t>.</a:t>
            </a:r>
          </a:p>
        </p:txBody>
      </p:sp>
      <p:sp>
        <p:nvSpPr>
          <p:cNvPr id="4" name="Slide Number Placeholder 3"/>
          <p:cNvSpPr>
            <a:spLocks noGrp="1"/>
          </p:cNvSpPr>
          <p:nvPr>
            <p:ph type="sldNum" sz="quarter" idx="13"/>
          </p:nvPr>
        </p:nvSpPr>
        <p:spPr/>
        <p:txBody>
          <a:bodyPr/>
          <a:lstStyle/>
          <a:p>
            <a:pPr>
              <a:defRPr/>
            </a:pPr>
            <a:fld id="{570767D3-0C85-4D82-88F4-954066E463F8}" type="slidenum">
              <a:rPr lang="en-US" smtClean="0"/>
              <a:pPr>
                <a:defRPr/>
              </a:pPr>
              <a:t>11</a:t>
            </a:fld>
            <a:endParaRPr lang="en-US"/>
          </a:p>
        </p:txBody>
      </p:sp>
      <p:sp>
        <p:nvSpPr>
          <p:cNvPr id="5" name="Footer Placeholder 4"/>
          <p:cNvSpPr>
            <a:spLocks noGrp="1"/>
          </p:cNvSpPr>
          <p:nvPr>
            <p:ph type="ftr" sz="quarter" idx="14"/>
          </p:nvPr>
        </p:nvSpPr>
        <p:spPr/>
        <p:txBody>
          <a:bodyPr/>
          <a:lstStyle/>
          <a:p>
            <a:pPr>
              <a:defRPr/>
            </a:pPr>
            <a:r>
              <a:rPr lang="en-US" dirty="0" smtClean="0"/>
              <a:t>Confidential, unpublished property of Cigna. Do not duplicate or distribute. Use and distribution limited solely to authorized personnel. © 2012 Cigna  </a:t>
            </a:r>
            <a:endParaRPr lang="en-US" dirty="0"/>
          </a:p>
        </p:txBody>
      </p:sp>
    </p:spTree>
    <p:extLst>
      <p:ext uri="{BB962C8B-B14F-4D97-AF65-F5344CB8AC3E}">
        <p14:creationId xmlns:p14="http://schemas.microsoft.com/office/powerpoint/2010/main" val="1794479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bwMode="auto">
          <a:xfrm rot="5400000">
            <a:off x="3878262" y="519113"/>
            <a:ext cx="1404937" cy="9170988"/>
          </a:xfrm>
          <a:prstGeom prst="rect">
            <a:avLst/>
          </a:prstGeom>
          <a:solidFill>
            <a:srgbClr val="188CCC"/>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00"/>
              </a:solidFill>
              <a:ea typeface="ＭＳ Ｐゴシック" pitchFamily="34" charset="-128"/>
            </a:endParaRPr>
          </a:p>
        </p:txBody>
      </p:sp>
      <p:sp>
        <p:nvSpPr>
          <p:cNvPr id="11" name="Rectangle 10"/>
          <p:cNvSpPr/>
          <p:nvPr/>
        </p:nvSpPr>
        <p:spPr bwMode="auto">
          <a:xfrm rot="5400000">
            <a:off x="2870199" y="-1881187"/>
            <a:ext cx="3395663" cy="9170988"/>
          </a:xfrm>
          <a:prstGeom prst="rect">
            <a:avLst/>
          </a:prstGeom>
          <a:solidFill>
            <a:srgbClr val="004986"/>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00"/>
              </a:solidFill>
              <a:ea typeface="ＭＳ Ｐゴシック" pitchFamily="34" charset="-128"/>
            </a:endParaRPr>
          </a:p>
        </p:txBody>
      </p:sp>
      <p:sp>
        <p:nvSpPr>
          <p:cNvPr id="13317" name="TextBox 2"/>
          <p:cNvSpPr txBox="1">
            <a:spLocks noChangeArrowheads="1"/>
          </p:cNvSpPr>
          <p:nvPr/>
        </p:nvSpPr>
        <p:spPr bwMode="auto">
          <a:xfrm>
            <a:off x="474134" y="3124537"/>
            <a:ext cx="8188325" cy="1015663"/>
          </a:xfrm>
          <a:prstGeom prst="rect">
            <a:avLst/>
          </a:prstGeom>
          <a:noFill/>
          <a:ln w="9525">
            <a:noFill/>
            <a:miter lim="800000"/>
            <a:headEnd/>
            <a:tailEnd/>
          </a:ln>
        </p:spPr>
        <p:txBody>
          <a:bodyPr anchor="b">
            <a:prstTxWarp prst="textNoShape">
              <a:avLst/>
            </a:prstTxWarp>
            <a:spAutoFit/>
          </a:bodyPr>
          <a:lstStyle/>
          <a:p>
            <a:pPr algn="just"/>
            <a:r>
              <a:rPr lang="en-US" sz="1000" dirty="0">
                <a:solidFill>
                  <a:srgbClr val="FFFFFF"/>
                </a:solidFill>
                <a:latin typeface="Arial Narrow" pitchFamily="-1" charset="0"/>
                <a:ea typeface="ＭＳ Ｐゴシック" pitchFamily="-1" charset="-128"/>
                <a:cs typeface="ＭＳ Ｐゴシック" pitchFamily="-1" charset="-128"/>
              </a:rPr>
              <a:t>All Cigna products and services are provided exclusively by or through operating subsidiaries of Cigna Corporation, including Cigna Health and Life Insurance Company, Cigna HealthCare of South Carolina, Inc., Cigna HealthCare of North Carolina, Inc., Cigna HealthCare of Georgia, Inc., Cigna HealthCare of Arizona, Inc., </a:t>
            </a:r>
            <a:r>
              <a:rPr lang="en-US" sz="1000" dirty="0" err="1">
                <a:solidFill>
                  <a:srgbClr val="FFFFFF"/>
                </a:solidFill>
                <a:latin typeface="Arial Narrow" pitchFamily="-1" charset="0"/>
                <a:ea typeface="ＭＳ Ｐゴシック" pitchFamily="-1" charset="-128"/>
                <a:cs typeface="ＭＳ Ｐゴシック" pitchFamily="-1" charset="-128"/>
              </a:rPr>
              <a:t>HealthSpring</a:t>
            </a:r>
            <a:r>
              <a:rPr lang="en-US" sz="1000" dirty="0">
                <a:solidFill>
                  <a:srgbClr val="FFFFFF"/>
                </a:solidFill>
                <a:latin typeface="Arial Narrow" pitchFamily="-1" charset="0"/>
                <a:ea typeface="ＭＳ Ｐゴシック" pitchFamily="-1" charset="-128"/>
                <a:cs typeface="ＭＳ Ｐゴシック" pitchFamily="-1" charset="-128"/>
              </a:rPr>
              <a:t> Life &amp; Health Insurance Company, Inc., </a:t>
            </a:r>
            <a:r>
              <a:rPr lang="en-US" sz="1000" dirty="0" err="1">
                <a:solidFill>
                  <a:srgbClr val="FFFFFF"/>
                </a:solidFill>
                <a:latin typeface="Arial Narrow" pitchFamily="-1" charset="0"/>
                <a:ea typeface="ＭＳ Ｐゴシック" pitchFamily="-1" charset="-128"/>
                <a:cs typeface="ＭＳ Ｐゴシック" pitchFamily="-1" charset="-128"/>
              </a:rPr>
              <a:t>HealthSpring</a:t>
            </a:r>
            <a:r>
              <a:rPr lang="en-US" sz="1000" dirty="0">
                <a:solidFill>
                  <a:srgbClr val="FFFFFF"/>
                </a:solidFill>
                <a:latin typeface="Arial Narrow" pitchFamily="-1" charset="0"/>
                <a:ea typeface="ＭＳ Ｐゴシック" pitchFamily="-1" charset="-128"/>
                <a:cs typeface="ＭＳ Ｐゴシック" pitchFamily="-1" charset="-128"/>
              </a:rPr>
              <a:t> of Tennessee, Inc., </a:t>
            </a:r>
            <a:r>
              <a:rPr lang="en-US" sz="1000" dirty="0" err="1">
                <a:solidFill>
                  <a:srgbClr val="FFFFFF"/>
                </a:solidFill>
                <a:latin typeface="Arial Narrow" pitchFamily="-1" charset="0"/>
                <a:ea typeface="ＭＳ Ｐゴシック" pitchFamily="-1" charset="-128"/>
                <a:cs typeface="ＭＳ Ｐゴシック" pitchFamily="-1" charset="-128"/>
              </a:rPr>
              <a:t>HealthSpring</a:t>
            </a:r>
            <a:r>
              <a:rPr lang="en-US" sz="1000" dirty="0">
                <a:solidFill>
                  <a:srgbClr val="FFFFFF"/>
                </a:solidFill>
                <a:latin typeface="Arial Narrow" pitchFamily="-1" charset="0"/>
                <a:ea typeface="ＭＳ Ｐゴシック" pitchFamily="-1" charset="-128"/>
                <a:cs typeface="ＭＳ Ｐゴシック" pitchFamily="-1" charset="-128"/>
              </a:rPr>
              <a:t> of Alabama, Inc., </a:t>
            </a:r>
            <a:r>
              <a:rPr lang="en-US" sz="1000" dirty="0" err="1">
                <a:solidFill>
                  <a:srgbClr val="FFFFFF"/>
                </a:solidFill>
                <a:latin typeface="Arial Narrow" pitchFamily="-1" charset="0"/>
                <a:ea typeface="ＭＳ Ｐゴシック" pitchFamily="-1" charset="-128"/>
                <a:cs typeface="ＭＳ Ｐゴシック" pitchFamily="-1" charset="-128"/>
              </a:rPr>
              <a:t>HealthSpring</a:t>
            </a:r>
            <a:r>
              <a:rPr lang="en-US" sz="1000" dirty="0">
                <a:solidFill>
                  <a:srgbClr val="FFFFFF"/>
                </a:solidFill>
                <a:latin typeface="Arial Narrow" pitchFamily="-1" charset="0"/>
                <a:ea typeface="ＭＳ Ｐゴシック" pitchFamily="-1" charset="-128"/>
                <a:cs typeface="ＭＳ Ｐゴシック" pitchFamily="-1" charset="-128"/>
              </a:rPr>
              <a:t> of Florida, Inc., Bravo Health Mid-Atlantic, Inc., and Bravo Health Pennsylvania, Inc. The Cigna name, logos, and other Cigna marks are owned by Cigna Intellectual Property, Inc. </a:t>
            </a:r>
            <a:r>
              <a:rPr lang="en-US" sz="1000" dirty="0" smtClean="0">
                <a:solidFill>
                  <a:srgbClr val="FFFFFF"/>
                </a:solidFill>
                <a:latin typeface="Arial Narrow" pitchFamily="-1" charset="0"/>
                <a:ea typeface="ＭＳ Ｐゴシック" pitchFamily="-1" charset="-128"/>
                <a:cs typeface="ＭＳ Ｐゴシック" pitchFamily="-1" charset="-128"/>
              </a:rPr>
              <a:t>Cigna</a:t>
            </a:r>
            <a:r>
              <a:rPr lang="en-US" sz="1000" dirty="0">
                <a:solidFill>
                  <a:srgbClr val="FFFFFF"/>
                </a:solidFill>
                <a:latin typeface="Arial Narrow" pitchFamily="-1" charset="0"/>
                <a:ea typeface="ＭＳ Ｐゴシック" pitchFamily="-1" charset="-128"/>
                <a:cs typeface="ＭＳ Ｐゴシック" pitchFamily="-1" charset="-128"/>
              </a:rPr>
              <a:t>-</a:t>
            </a:r>
            <a:r>
              <a:rPr lang="en-US" sz="1000" dirty="0" err="1" smtClean="0">
                <a:solidFill>
                  <a:srgbClr val="FFFFFF"/>
                </a:solidFill>
                <a:latin typeface="Arial Narrow" pitchFamily="-1" charset="0"/>
                <a:ea typeface="ＭＳ Ｐゴシック" pitchFamily="-1" charset="-128"/>
                <a:cs typeface="ＭＳ Ｐゴシック" pitchFamily="-1" charset="-128"/>
              </a:rPr>
              <a:t>HealthSpring</a:t>
            </a:r>
            <a:r>
              <a:rPr lang="en-US" sz="1000" dirty="0" smtClean="0">
                <a:solidFill>
                  <a:srgbClr val="FFFFFF"/>
                </a:solidFill>
                <a:latin typeface="Arial Narrow" pitchFamily="-1" charset="0"/>
                <a:ea typeface="ＭＳ Ｐゴシック" pitchFamily="-1" charset="-128"/>
                <a:cs typeface="ＭＳ Ｐゴシック" pitchFamily="-1" charset="-128"/>
              </a:rPr>
              <a:t> </a:t>
            </a:r>
            <a:r>
              <a:rPr lang="en-US" sz="1000" dirty="0">
                <a:solidFill>
                  <a:srgbClr val="FFFFFF"/>
                </a:solidFill>
                <a:latin typeface="Arial Narrow" pitchFamily="-1" charset="0"/>
                <a:ea typeface="ＭＳ Ｐゴシック" pitchFamily="-1" charset="-128"/>
                <a:cs typeface="ＭＳ Ｐゴシック" pitchFamily="-1" charset="-128"/>
              </a:rPr>
              <a:t>is contracted with Medicare for PDP plans, HMO and PPO plans in select states, and with select </a:t>
            </a:r>
            <a:r>
              <a:rPr lang="en-US" sz="1000" dirty="0" smtClean="0">
                <a:solidFill>
                  <a:srgbClr val="FFFFFF"/>
                </a:solidFill>
                <a:latin typeface="Arial Narrow" pitchFamily="-1" charset="0"/>
                <a:ea typeface="ＭＳ Ｐゴシック" pitchFamily="-1" charset="-128"/>
                <a:cs typeface="ＭＳ Ｐゴシック" pitchFamily="-1" charset="-128"/>
              </a:rPr>
              <a:t>State Medicaid </a:t>
            </a:r>
            <a:r>
              <a:rPr lang="en-US" sz="1000" dirty="0">
                <a:solidFill>
                  <a:srgbClr val="FFFFFF"/>
                </a:solidFill>
                <a:latin typeface="Arial Narrow" pitchFamily="-1" charset="0"/>
                <a:ea typeface="ＭＳ Ｐゴシック" pitchFamily="-1" charset="-128"/>
                <a:cs typeface="ＭＳ Ｐゴシック" pitchFamily="-1" charset="-128"/>
              </a:rPr>
              <a:t>programs. Enrollment in Cigna-</a:t>
            </a:r>
            <a:r>
              <a:rPr lang="en-US" sz="1000" dirty="0" err="1">
                <a:solidFill>
                  <a:srgbClr val="FFFFFF"/>
                </a:solidFill>
                <a:latin typeface="Arial Narrow" pitchFamily="-1" charset="0"/>
                <a:ea typeface="ＭＳ Ｐゴシック" pitchFamily="-1" charset="-128"/>
                <a:cs typeface="ＭＳ Ｐゴシック" pitchFamily="-1" charset="-128"/>
              </a:rPr>
              <a:t>HealthSpring</a:t>
            </a:r>
            <a:r>
              <a:rPr lang="en-US" sz="1000" dirty="0">
                <a:solidFill>
                  <a:srgbClr val="FFFFFF"/>
                </a:solidFill>
                <a:latin typeface="Arial Narrow" pitchFamily="-1" charset="0"/>
                <a:ea typeface="ＭＳ Ｐゴシック" pitchFamily="-1" charset="-128"/>
                <a:cs typeface="ＭＳ Ｐゴシック" pitchFamily="-1" charset="-128"/>
              </a:rPr>
              <a:t> depends on contract renewal.</a:t>
            </a:r>
          </a:p>
          <a:p>
            <a:pPr algn="just"/>
            <a:r>
              <a:rPr lang="en-US" sz="1000" dirty="0" smtClean="0">
                <a:solidFill>
                  <a:srgbClr val="FFFFFF"/>
                </a:solidFill>
                <a:latin typeface="Arial Narrow" pitchFamily="-1" charset="0"/>
                <a:ea typeface="ＭＳ Ｐゴシック" pitchFamily="-1" charset="-128"/>
                <a:cs typeface="ＭＳ Ｐゴシック" pitchFamily="-1" charset="-128"/>
              </a:rPr>
              <a:t>XXXX_XX_XXXX  MMDDYYYY © 2015 Cigna</a:t>
            </a:r>
            <a:endParaRPr lang="en-US" sz="1000" dirty="0">
              <a:solidFill>
                <a:srgbClr val="FFFFFF"/>
              </a:solidFill>
              <a:latin typeface="Arial Narrow" pitchFamily="-1" charset="0"/>
              <a:ea typeface="ＭＳ Ｐゴシック" pitchFamily="-1" charset="-128"/>
              <a:cs typeface="ＭＳ Ｐゴシック" pitchFamily="-1" charset="-128"/>
            </a:endParaRPr>
          </a:p>
        </p:txBody>
      </p:sp>
      <p:pic>
        <p:nvPicPr>
          <p:cNvPr id="12" name="Picture 11"/>
          <p:cNvPicPr>
            <a:picLocks noChangeAspect="1"/>
          </p:cNvPicPr>
          <p:nvPr/>
        </p:nvPicPr>
        <p:blipFill>
          <a:blip r:embed="rId2"/>
          <a:stretch>
            <a:fillRect/>
          </a:stretch>
        </p:blipFill>
        <p:spPr>
          <a:xfrm>
            <a:off x="6517574" y="6129866"/>
            <a:ext cx="2169225" cy="45402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39510"/>
            <a:ext cx="8229600" cy="5111124"/>
          </a:xfrm>
        </p:spPr>
        <p:txBody>
          <a:bodyPr/>
          <a:lstStyle/>
          <a:p>
            <a:r>
              <a:rPr lang="en-US" dirty="0"/>
              <a:t>Data analysis revealed that members with primary behavioral health and substance use disorders resulted in higher cost services and unusual use patterns </a:t>
            </a:r>
            <a:endParaRPr lang="en-US" dirty="0" smtClean="0"/>
          </a:p>
          <a:p>
            <a:pPr marL="0" indent="0">
              <a:buNone/>
            </a:pPr>
            <a:endParaRPr lang="en-US" dirty="0"/>
          </a:p>
          <a:p>
            <a:r>
              <a:rPr lang="en-US" dirty="0"/>
              <a:t>Apart from transplants and a few extraordinary drug costs, 21 of the top 25 most expensive members were noted to have primary behavioral health and substance use </a:t>
            </a:r>
            <a:r>
              <a:rPr lang="en-US" dirty="0" smtClean="0"/>
              <a:t>diagnoses</a:t>
            </a:r>
          </a:p>
          <a:p>
            <a:endParaRPr lang="en-US" dirty="0"/>
          </a:p>
          <a:p>
            <a:r>
              <a:rPr lang="en-US" dirty="0"/>
              <a:t>These diagnoses were the primary cost and utilization drivers for our most expensive top five percent of </a:t>
            </a:r>
            <a:r>
              <a:rPr lang="en-US" dirty="0" smtClean="0"/>
              <a:t>members</a:t>
            </a:r>
          </a:p>
          <a:p>
            <a:endParaRPr lang="en-US" dirty="0"/>
          </a:p>
          <a:p>
            <a:r>
              <a:rPr lang="en-US" dirty="0"/>
              <a:t>Discovered patterns of repeated Emergency Room (ER) use and hospital readmission rates that far exceeded all other member risk </a:t>
            </a:r>
            <a:r>
              <a:rPr lang="en-US" dirty="0" smtClean="0"/>
              <a:t>groups</a:t>
            </a:r>
          </a:p>
          <a:p>
            <a:endParaRPr lang="en-US" dirty="0"/>
          </a:p>
          <a:p>
            <a:r>
              <a:rPr lang="en-US" dirty="0"/>
              <a:t>Hospital admissions for some of these members </a:t>
            </a:r>
            <a:r>
              <a:rPr lang="en-US" dirty="0" smtClean="0"/>
              <a:t>occurred </a:t>
            </a:r>
            <a:r>
              <a:rPr lang="en-US" dirty="0"/>
              <a:t>twice a </a:t>
            </a:r>
            <a:r>
              <a:rPr lang="en-US" dirty="0" smtClean="0"/>
              <a:t>month</a:t>
            </a:r>
          </a:p>
          <a:p>
            <a:endParaRPr lang="en-US" dirty="0"/>
          </a:p>
          <a:p>
            <a:r>
              <a:rPr lang="en-US" dirty="0"/>
              <a:t>High encounter rates with the judicial system (criminal and civil</a:t>
            </a:r>
            <a:r>
              <a:rPr lang="en-US" dirty="0" smtClean="0"/>
              <a:t>)</a:t>
            </a:r>
          </a:p>
          <a:p>
            <a:endParaRPr lang="en-US" dirty="0"/>
          </a:p>
          <a:p>
            <a:r>
              <a:rPr lang="en-US" dirty="0"/>
              <a:t>Lack of support groups and </a:t>
            </a:r>
            <a:r>
              <a:rPr lang="en-US" dirty="0" smtClean="0"/>
              <a:t>caregivers</a:t>
            </a:r>
            <a:endParaRPr lang="en-US" dirty="0"/>
          </a:p>
        </p:txBody>
      </p:sp>
      <p:sp>
        <p:nvSpPr>
          <p:cNvPr id="3" name="Title 2"/>
          <p:cNvSpPr>
            <a:spLocks noGrp="1"/>
          </p:cNvSpPr>
          <p:nvPr>
            <p:ph type="title"/>
          </p:nvPr>
        </p:nvSpPr>
        <p:spPr/>
        <p:txBody>
          <a:bodyPr/>
          <a:lstStyle/>
          <a:p>
            <a:r>
              <a:rPr lang="en-US" dirty="0" smtClean="0"/>
              <a:t>The Challenge</a:t>
            </a:r>
            <a:endParaRPr lang="en-US" dirty="0"/>
          </a:p>
        </p:txBody>
      </p:sp>
      <p:sp>
        <p:nvSpPr>
          <p:cNvPr id="4" name="Slide Number Placeholder 3"/>
          <p:cNvSpPr>
            <a:spLocks noGrp="1"/>
          </p:cNvSpPr>
          <p:nvPr>
            <p:ph type="sldNum" sz="quarter" idx="10"/>
          </p:nvPr>
        </p:nvSpPr>
        <p:spPr/>
        <p:txBody>
          <a:bodyPr/>
          <a:lstStyle/>
          <a:p>
            <a:pPr>
              <a:defRPr/>
            </a:pPr>
            <a:fld id="{55E777B8-11C0-504D-8764-C6657376A419}"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Confidential, unpublished property of Cigna. Do not duplicate or distribute. Use and distribution limited solely to authorized personnel. © 2014 Cigna</a:t>
            </a:r>
            <a:endParaRPr lang="en-US"/>
          </a:p>
        </p:txBody>
      </p:sp>
    </p:spTree>
    <p:extLst>
      <p:ext uri="{BB962C8B-B14F-4D97-AF65-F5344CB8AC3E}">
        <p14:creationId xmlns:p14="http://schemas.microsoft.com/office/powerpoint/2010/main" val="3151382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39510"/>
            <a:ext cx="8229600" cy="4267200"/>
          </a:xfrm>
        </p:spPr>
        <p:txBody>
          <a:bodyPr/>
          <a:lstStyle/>
          <a:p>
            <a:r>
              <a:rPr lang="en-US" dirty="0"/>
              <a:t>Redefine the home health model of </a:t>
            </a:r>
            <a:r>
              <a:rPr lang="en-US" dirty="0" smtClean="0"/>
              <a:t>care</a:t>
            </a:r>
          </a:p>
          <a:p>
            <a:pPr marL="0" indent="0">
              <a:buNone/>
            </a:pPr>
            <a:r>
              <a:rPr lang="en-US" dirty="0" smtClean="0"/>
              <a:t> </a:t>
            </a:r>
            <a:endParaRPr lang="en-US" dirty="0"/>
          </a:p>
          <a:p>
            <a:r>
              <a:rPr lang="en-US" dirty="0"/>
              <a:t>Removal of authorization limits with the close consultation and guidance of the plan Medical </a:t>
            </a:r>
            <a:r>
              <a:rPr lang="en-US" dirty="0" smtClean="0"/>
              <a:t>Director</a:t>
            </a:r>
          </a:p>
          <a:p>
            <a:endParaRPr lang="en-US" dirty="0"/>
          </a:p>
          <a:p>
            <a:r>
              <a:rPr lang="en-US" dirty="0"/>
              <a:t>Empowering the nurse to, “Do whatever it takes to keep the member living as independently as possible in the community</a:t>
            </a:r>
            <a:r>
              <a:rPr lang="en-US" dirty="0" smtClean="0"/>
              <a:t>”</a:t>
            </a:r>
          </a:p>
          <a:p>
            <a:endParaRPr lang="en-US" dirty="0"/>
          </a:p>
          <a:p>
            <a:r>
              <a:rPr lang="en-US" dirty="0" smtClean="0"/>
              <a:t>Contracted Nurse </a:t>
            </a:r>
            <a:r>
              <a:rPr lang="en-US" dirty="0"/>
              <a:t>to spend as much time as necessary and to visit the member as frequently as needed to comprehensively address all of the member’s </a:t>
            </a:r>
            <a:r>
              <a:rPr lang="en-US" dirty="0" smtClean="0"/>
              <a:t>needs</a:t>
            </a:r>
          </a:p>
          <a:p>
            <a:endParaRPr lang="en-US" dirty="0"/>
          </a:p>
          <a:p>
            <a:r>
              <a:rPr lang="en-US" dirty="0"/>
              <a:t>Remove boundaries between areas of member need. </a:t>
            </a:r>
            <a:r>
              <a:rPr lang="en-US" dirty="0" smtClean="0"/>
              <a:t> Member </a:t>
            </a:r>
            <a:r>
              <a:rPr lang="en-US" dirty="0"/>
              <a:t>needs may extend across physical health, behavioral health, and socioeconomic domains</a:t>
            </a:r>
          </a:p>
          <a:p>
            <a:endParaRPr lang="en-US" dirty="0"/>
          </a:p>
        </p:txBody>
      </p:sp>
      <p:sp>
        <p:nvSpPr>
          <p:cNvPr id="3" name="Title 2"/>
          <p:cNvSpPr>
            <a:spLocks noGrp="1"/>
          </p:cNvSpPr>
          <p:nvPr>
            <p:ph type="title"/>
          </p:nvPr>
        </p:nvSpPr>
        <p:spPr/>
        <p:txBody>
          <a:bodyPr/>
          <a:lstStyle/>
          <a:p>
            <a:r>
              <a:rPr lang="en-US" dirty="0" smtClean="0"/>
              <a:t>Approach</a:t>
            </a:r>
            <a:endParaRPr lang="en-US" dirty="0"/>
          </a:p>
        </p:txBody>
      </p:sp>
      <p:sp>
        <p:nvSpPr>
          <p:cNvPr id="4" name="Slide Number Placeholder 3"/>
          <p:cNvSpPr>
            <a:spLocks noGrp="1"/>
          </p:cNvSpPr>
          <p:nvPr>
            <p:ph type="sldNum" sz="quarter" idx="10"/>
          </p:nvPr>
        </p:nvSpPr>
        <p:spPr/>
        <p:txBody>
          <a:bodyPr/>
          <a:lstStyle/>
          <a:p>
            <a:pPr>
              <a:defRPr/>
            </a:pPr>
            <a:fld id="{55E777B8-11C0-504D-8764-C6657376A419}"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Confidential, unpublished property of Cigna. Do not duplicate or distribute. Use and distribution limited solely to authorized personnel. © 2014 Cigna</a:t>
            </a:r>
            <a:endParaRPr lang="en-US"/>
          </a:p>
        </p:txBody>
      </p:sp>
    </p:spTree>
    <p:extLst>
      <p:ext uri="{BB962C8B-B14F-4D97-AF65-F5344CB8AC3E}">
        <p14:creationId xmlns:p14="http://schemas.microsoft.com/office/powerpoint/2010/main" val="3306371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39509"/>
            <a:ext cx="8229600" cy="5266399"/>
          </a:xfrm>
        </p:spPr>
        <p:txBody>
          <a:bodyPr/>
          <a:lstStyle/>
          <a:p>
            <a:r>
              <a:rPr lang="en-US" sz="1800" dirty="0"/>
              <a:t>Started in August </a:t>
            </a:r>
            <a:r>
              <a:rPr lang="en-US" sz="1800" dirty="0" smtClean="0"/>
              <a:t>2012</a:t>
            </a:r>
          </a:p>
          <a:p>
            <a:endParaRPr lang="en-US" sz="1800" dirty="0"/>
          </a:p>
          <a:p>
            <a:r>
              <a:rPr lang="en-US" sz="1800" dirty="0"/>
              <a:t>Member referrals: Behavioral health STAR+PLUS members with the highest acuity, most hospital admissions, highest degrees of noncompliance and recidivism, highest abuse of alcohol and illicit </a:t>
            </a:r>
            <a:r>
              <a:rPr lang="en-US" sz="1800" dirty="0" smtClean="0"/>
              <a:t>substances</a:t>
            </a:r>
          </a:p>
          <a:p>
            <a:endParaRPr lang="en-US" sz="1800" dirty="0"/>
          </a:p>
          <a:p>
            <a:r>
              <a:rPr lang="en-US" sz="1800" dirty="0"/>
              <a:t>Number of member referrals in 2012:</a:t>
            </a:r>
          </a:p>
          <a:p>
            <a:pPr lvl="1"/>
            <a:r>
              <a:rPr lang="en-US" sz="1800" dirty="0"/>
              <a:t>August: 15</a:t>
            </a:r>
          </a:p>
          <a:p>
            <a:pPr lvl="1"/>
            <a:r>
              <a:rPr lang="en-US" sz="1800" dirty="0"/>
              <a:t>September: 2</a:t>
            </a:r>
          </a:p>
          <a:p>
            <a:pPr lvl="1"/>
            <a:r>
              <a:rPr lang="en-US" sz="1800" dirty="0"/>
              <a:t>October: 12</a:t>
            </a:r>
          </a:p>
          <a:p>
            <a:pPr lvl="1"/>
            <a:r>
              <a:rPr lang="en-US" sz="1800" dirty="0"/>
              <a:t>November: 3</a:t>
            </a:r>
          </a:p>
          <a:p>
            <a:pPr lvl="1"/>
            <a:r>
              <a:rPr lang="en-US" sz="1800" dirty="0"/>
              <a:t>December: 13</a:t>
            </a:r>
          </a:p>
          <a:p>
            <a:pPr lvl="1">
              <a:buNone/>
            </a:pPr>
            <a:r>
              <a:rPr lang="en-US" sz="1800" dirty="0"/>
              <a:t>Total members referred in 2012:  </a:t>
            </a:r>
            <a:r>
              <a:rPr lang="en-US" sz="1800" dirty="0" smtClean="0"/>
              <a:t>45</a:t>
            </a:r>
          </a:p>
          <a:p>
            <a:pPr lvl="1">
              <a:buNone/>
            </a:pPr>
            <a:endParaRPr lang="en-US" sz="1800" dirty="0"/>
          </a:p>
          <a:p>
            <a:r>
              <a:rPr lang="en-US" sz="1800" dirty="0"/>
              <a:t>Cigna-HealthSpring STAR+PLUS Medical Director coordinates referrals and leads weekly clinical rounds between health plan staff and </a:t>
            </a:r>
            <a:r>
              <a:rPr lang="en-US" sz="1800" dirty="0" smtClean="0"/>
              <a:t>contracted nurses </a:t>
            </a:r>
            <a:endParaRPr lang="en-US" sz="1800" dirty="0"/>
          </a:p>
          <a:p>
            <a:endParaRPr lang="en-US" dirty="0"/>
          </a:p>
        </p:txBody>
      </p:sp>
      <p:sp>
        <p:nvSpPr>
          <p:cNvPr id="3" name="Title 2"/>
          <p:cNvSpPr>
            <a:spLocks noGrp="1"/>
          </p:cNvSpPr>
          <p:nvPr>
            <p:ph type="title"/>
          </p:nvPr>
        </p:nvSpPr>
        <p:spPr/>
        <p:txBody>
          <a:bodyPr/>
          <a:lstStyle/>
          <a:p>
            <a:r>
              <a:rPr lang="en-US" dirty="0" smtClean="0"/>
              <a:t>The beginning</a:t>
            </a:r>
            <a:endParaRPr lang="en-US" dirty="0"/>
          </a:p>
        </p:txBody>
      </p:sp>
      <p:sp>
        <p:nvSpPr>
          <p:cNvPr id="4" name="Slide Number Placeholder 3"/>
          <p:cNvSpPr>
            <a:spLocks noGrp="1"/>
          </p:cNvSpPr>
          <p:nvPr>
            <p:ph type="sldNum" sz="quarter" idx="10"/>
          </p:nvPr>
        </p:nvSpPr>
        <p:spPr/>
        <p:txBody>
          <a:bodyPr/>
          <a:lstStyle/>
          <a:p>
            <a:pPr>
              <a:defRPr/>
            </a:pPr>
            <a:fld id="{55E777B8-11C0-504D-8764-C6657376A419}"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Confidential, unpublished property of Cigna. Do not duplicate or distribute. Use and distribution limited solely to authorized personnel. © 2014 Cigna</a:t>
            </a:r>
            <a:endParaRPr lang="en-US"/>
          </a:p>
        </p:txBody>
      </p:sp>
    </p:spTree>
    <p:extLst>
      <p:ext uri="{BB962C8B-B14F-4D97-AF65-F5344CB8AC3E}">
        <p14:creationId xmlns:p14="http://schemas.microsoft.com/office/powerpoint/2010/main" val="560035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initiation</a:t>
            </a:r>
            <a:endParaRPr lang="en-US" dirty="0"/>
          </a:p>
        </p:txBody>
      </p:sp>
      <p:sp>
        <p:nvSpPr>
          <p:cNvPr id="3" name="Slide Number Placeholder 2"/>
          <p:cNvSpPr>
            <a:spLocks noGrp="1"/>
          </p:cNvSpPr>
          <p:nvPr>
            <p:ph type="sldNum" sz="quarter" idx="10"/>
          </p:nvPr>
        </p:nvSpPr>
        <p:spPr/>
        <p:txBody>
          <a:bodyPr/>
          <a:lstStyle/>
          <a:p>
            <a:pPr>
              <a:defRPr/>
            </a:pPr>
            <a:fld id="{93A4ADB6-CDFF-534F-8B7F-16469790DEDE}" type="slidenum">
              <a:rPr lang="en-US" smtClean="0"/>
              <a:pPr>
                <a:defRPr/>
              </a:pPr>
              <a:t>5</a:t>
            </a:fld>
            <a:endParaRPr lang="en-US"/>
          </a:p>
        </p:txBody>
      </p:sp>
      <p:sp>
        <p:nvSpPr>
          <p:cNvPr id="4" name="Footer Placeholder 3"/>
          <p:cNvSpPr>
            <a:spLocks noGrp="1"/>
          </p:cNvSpPr>
          <p:nvPr>
            <p:ph type="ftr" sz="quarter" idx="11"/>
          </p:nvPr>
        </p:nvSpPr>
        <p:spPr/>
        <p:txBody>
          <a:bodyPr/>
          <a:lstStyle/>
          <a:p>
            <a:pPr>
              <a:defRPr/>
            </a:pPr>
            <a:r>
              <a:rPr lang="en-US" smtClean="0"/>
              <a:t>Confidential, unpublished property of Cigna. Do not duplicate or distribute. Use and distribution limited solely to authorized personnel. © 2014 Cigna</a:t>
            </a:r>
            <a:endParaRPr lang="en-US"/>
          </a:p>
        </p:txBody>
      </p:sp>
      <p:sp>
        <p:nvSpPr>
          <p:cNvPr id="5" name="TextBox 4"/>
          <p:cNvSpPr txBox="1"/>
          <p:nvPr/>
        </p:nvSpPr>
        <p:spPr>
          <a:xfrm>
            <a:off x="4343400" y="304800"/>
            <a:ext cx="4572000" cy="1569660"/>
          </a:xfrm>
          <a:prstGeom prst="rect">
            <a:avLst/>
          </a:prstGeom>
          <a:noFill/>
        </p:spPr>
        <p:txBody>
          <a:bodyPr wrap="square" rtlCol="0">
            <a:spAutoFit/>
          </a:bodyPr>
          <a:lstStyle/>
          <a:p>
            <a:pPr marL="0" lvl="3">
              <a:buFont typeface="Arial" pitchFamily="34" charset="0"/>
              <a:buChar char="•"/>
            </a:pPr>
            <a:r>
              <a:rPr lang="en-US" sz="1600" b="1" dirty="0" smtClean="0"/>
              <a:t>ALL paid claims </a:t>
            </a:r>
            <a:r>
              <a:rPr lang="en-US" sz="1600" dirty="0" smtClean="0"/>
              <a:t>associated with </a:t>
            </a:r>
            <a:r>
              <a:rPr lang="en-US" sz="1600" b="1" dirty="0" smtClean="0"/>
              <a:t>initial 15 </a:t>
            </a:r>
            <a:r>
              <a:rPr lang="en-US" sz="1600" dirty="0" smtClean="0"/>
              <a:t>referred patients in August 2012</a:t>
            </a:r>
          </a:p>
          <a:p>
            <a:pPr>
              <a:buFont typeface="Arial" pitchFamily="34" charset="0"/>
              <a:buChar char="•"/>
            </a:pPr>
            <a:r>
              <a:rPr lang="en-US" sz="1600" b="1" dirty="0" smtClean="0"/>
              <a:t>Cost of program is included</a:t>
            </a:r>
          </a:p>
          <a:p>
            <a:pPr>
              <a:buFont typeface="Arial" pitchFamily="34" charset="0"/>
              <a:buChar char="•"/>
            </a:pPr>
            <a:r>
              <a:rPr lang="en-US" sz="1600" dirty="0" smtClean="0"/>
              <a:t>Cost of program is not administrative, it is medical as it is billed by provider</a:t>
            </a:r>
          </a:p>
          <a:p>
            <a:pPr>
              <a:buFont typeface="Arial" pitchFamily="34" charset="0"/>
              <a:buChar char="•"/>
            </a:pPr>
            <a:endParaRPr lang="en-US" sz="1600" dirty="0"/>
          </a:p>
        </p:txBody>
      </p:sp>
      <p:graphicFrame>
        <p:nvGraphicFramePr>
          <p:cNvPr id="6" name="Content Placeholder 3"/>
          <p:cNvGraphicFramePr>
            <a:graphicFrameLocks/>
          </p:cNvGraphicFramePr>
          <p:nvPr>
            <p:extLst>
              <p:ext uri="{D42A27DB-BD31-4B8C-83A1-F6EECF244321}">
                <p14:modId xmlns:p14="http://schemas.microsoft.com/office/powerpoint/2010/main" val="1916488739"/>
              </p:ext>
            </p:extLst>
          </p:nvPr>
        </p:nvGraphicFramePr>
        <p:xfrm>
          <a:off x="457200" y="1608826"/>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676400" y="6172200"/>
            <a:ext cx="6172200" cy="261610"/>
          </a:xfrm>
          <a:prstGeom prst="rect">
            <a:avLst/>
          </a:prstGeom>
          <a:noFill/>
        </p:spPr>
        <p:txBody>
          <a:bodyPr wrap="square" rtlCol="0">
            <a:spAutoFit/>
          </a:bodyPr>
          <a:lstStyle/>
          <a:p>
            <a:r>
              <a:rPr lang="en-US" sz="1100" b="1" dirty="0" smtClean="0"/>
              <a:t>Cost/Month for All Claim Sources for All Program Members</a:t>
            </a:r>
            <a:endParaRPr lang="en-US" sz="1100" b="1" dirty="0"/>
          </a:p>
        </p:txBody>
      </p:sp>
    </p:spTree>
    <p:extLst>
      <p:ext uri="{BB962C8B-B14F-4D97-AF65-F5344CB8AC3E}">
        <p14:creationId xmlns:p14="http://schemas.microsoft.com/office/powerpoint/2010/main" val="3124646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Total program</a:t>
            </a:r>
            <a:endParaRPr lang="en-US" dirty="0"/>
          </a:p>
        </p:txBody>
      </p:sp>
      <p:sp>
        <p:nvSpPr>
          <p:cNvPr id="3" name="Slide Number Placeholder 2"/>
          <p:cNvSpPr>
            <a:spLocks noGrp="1"/>
          </p:cNvSpPr>
          <p:nvPr>
            <p:ph type="sldNum" sz="quarter" idx="10"/>
          </p:nvPr>
        </p:nvSpPr>
        <p:spPr/>
        <p:txBody>
          <a:bodyPr/>
          <a:lstStyle/>
          <a:p>
            <a:pPr>
              <a:defRPr/>
            </a:pPr>
            <a:fld id="{93A4ADB6-CDFF-534F-8B7F-16469790DEDE}" type="slidenum">
              <a:rPr lang="en-US" smtClean="0"/>
              <a:pPr>
                <a:defRPr/>
              </a:pPr>
              <a:t>6</a:t>
            </a:fld>
            <a:endParaRPr lang="en-US"/>
          </a:p>
        </p:txBody>
      </p:sp>
      <p:sp>
        <p:nvSpPr>
          <p:cNvPr id="4" name="Footer Placeholder 3"/>
          <p:cNvSpPr>
            <a:spLocks noGrp="1"/>
          </p:cNvSpPr>
          <p:nvPr>
            <p:ph type="ftr" sz="quarter" idx="11"/>
          </p:nvPr>
        </p:nvSpPr>
        <p:spPr/>
        <p:txBody>
          <a:bodyPr/>
          <a:lstStyle/>
          <a:p>
            <a:pPr>
              <a:defRPr/>
            </a:pPr>
            <a:r>
              <a:rPr lang="en-US" smtClean="0"/>
              <a:t>Confidential, unpublished property of Cigna. Do not duplicate or distribute. Use and distribution limited solely to authorized personnel. © 2014 Cigna</a:t>
            </a:r>
            <a:endParaRPr lang="en-US"/>
          </a:p>
        </p:txBody>
      </p:sp>
      <p:sp>
        <p:nvSpPr>
          <p:cNvPr id="5" name="TextBox 4"/>
          <p:cNvSpPr txBox="1"/>
          <p:nvPr/>
        </p:nvSpPr>
        <p:spPr>
          <a:xfrm>
            <a:off x="4235570" y="288994"/>
            <a:ext cx="4572000" cy="584775"/>
          </a:xfrm>
          <a:prstGeom prst="rect">
            <a:avLst/>
          </a:prstGeom>
          <a:noFill/>
        </p:spPr>
        <p:txBody>
          <a:bodyPr wrap="square" rtlCol="0">
            <a:spAutoFit/>
          </a:bodyPr>
          <a:lstStyle/>
          <a:p>
            <a:pPr>
              <a:buFont typeface="Arial" pitchFamily="34" charset="0"/>
              <a:buChar char="•"/>
            </a:pPr>
            <a:r>
              <a:rPr lang="en-US" sz="1600" b="1" dirty="0" smtClean="0"/>
              <a:t>ALL paid claims associated with all 45</a:t>
            </a:r>
            <a:r>
              <a:rPr lang="en-US" sz="1600" dirty="0" smtClean="0"/>
              <a:t> referred patients, 2012 data (March-December)</a:t>
            </a:r>
          </a:p>
        </p:txBody>
      </p:sp>
      <p:graphicFrame>
        <p:nvGraphicFramePr>
          <p:cNvPr id="6" name="Content Placeholder 5"/>
          <p:cNvGraphicFramePr>
            <a:graphicFrameLocks/>
          </p:cNvGraphicFramePr>
          <p:nvPr>
            <p:extLst>
              <p:ext uri="{D42A27DB-BD31-4B8C-83A1-F6EECF244321}">
                <p14:modId xmlns:p14="http://schemas.microsoft.com/office/powerpoint/2010/main" val="2455519961"/>
              </p:ext>
            </p:extLst>
          </p:nvPr>
        </p:nvGraphicFramePr>
        <p:xfrm>
          <a:off x="370936" y="957532"/>
          <a:ext cx="8229600" cy="5098211"/>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600200" y="6125289"/>
            <a:ext cx="6096000" cy="246221"/>
          </a:xfrm>
          <a:prstGeom prst="rect">
            <a:avLst/>
          </a:prstGeom>
          <a:noFill/>
        </p:spPr>
        <p:txBody>
          <a:bodyPr wrap="square" rtlCol="0">
            <a:spAutoFit/>
          </a:bodyPr>
          <a:lstStyle/>
          <a:p>
            <a:r>
              <a:rPr lang="en-US" sz="1000" b="1" dirty="0" smtClean="0"/>
              <a:t>Cost/Month for All Claim Sources for All Program Members</a:t>
            </a:r>
            <a:endParaRPr lang="en-US" sz="1000" b="1" dirty="0"/>
          </a:p>
        </p:txBody>
      </p:sp>
    </p:spTree>
    <p:extLst>
      <p:ext uri="{BB962C8B-B14F-4D97-AF65-F5344CB8AC3E}">
        <p14:creationId xmlns:p14="http://schemas.microsoft.com/office/powerpoint/2010/main" val="2387290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080010809"/>
              </p:ext>
            </p:extLst>
          </p:nvPr>
        </p:nvGraphicFramePr>
        <p:xfrm>
          <a:off x="285750" y="152400"/>
          <a:ext cx="8572500" cy="61898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8676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3120297761"/>
              </p:ext>
            </p:extLst>
          </p:nvPr>
        </p:nvGraphicFramePr>
        <p:xfrm>
          <a:off x="284712" y="511320"/>
          <a:ext cx="8574575" cy="5835359"/>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nvSpPr>
        <p:spPr bwMode="auto">
          <a:xfrm>
            <a:off x="313287" y="228600"/>
            <a:ext cx="2887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accent6"/>
                </a:solidFill>
                <a:latin typeface="Arial" pitchFamily="34" charset="0"/>
                <a:cs typeface="Arial" pitchFamily="34" charset="0"/>
              </a:rPr>
              <a:t>2012 LOOK BACK</a:t>
            </a:r>
            <a:endParaRPr lang="en-US" sz="1800" b="1" dirty="0">
              <a:solidFill>
                <a:schemeClr val="accent6"/>
              </a:solidFill>
              <a:latin typeface="Arial" pitchFamily="34" charset="0"/>
              <a:cs typeface="Arial" pitchFamily="34" charset="0"/>
            </a:endParaRPr>
          </a:p>
        </p:txBody>
      </p:sp>
    </p:spTree>
    <p:extLst>
      <p:ext uri="{BB962C8B-B14F-4D97-AF65-F5344CB8AC3E}">
        <p14:creationId xmlns:p14="http://schemas.microsoft.com/office/powerpoint/2010/main" val="3794153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bwMode="auto">
          <a:xfrm>
            <a:off x="313287" y="228600"/>
            <a:ext cx="7992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accent6"/>
                </a:solidFill>
                <a:latin typeface="Arial" pitchFamily="34" charset="0"/>
                <a:cs typeface="Arial" pitchFamily="34" charset="0"/>
              </a:rPr>
              <a:t>Sustainability: 2013 Pre Enrollment Compared to 2014 Post Enrollment</a:t>
            </a:r>
            <a:endParaRPr lang="en-US" sz="1800" b="1" dirty="0">
              <a:solidFill>
                <a:schemeClr val="accent6"/>
              </a:solidFill>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19123686"/>
              </p:ext>
            </p:extLst>
          </p:nvPr>
        </p:nvGraphicFramePr>
        <p:xfrm>
          <a:off x="533400" y="838197"/>
          <a:ext cx="8001000" cy="5132721"/>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622284">
                <a:tc>
                  <a:txBody>
                    <a:bodyPr/>
                    <a:lstStyle/>
                    <a:p>
                      <a:pPr algn="ctr" fontAlgn="b"/>
                      <a:r>
                        <a:rPr lang="en-US" sz="1400" b="1" i="0" u="none" strike="noStrike" dirty="0" smtClean="0">
                          <a:solidFill>
                            <a:srgbClr val="000000"/>
                          </a:solidFill>
                          <a:effectLst/>
                          <a:latin typeface="Calibri"/>
                        </a:rPr>
                        <a:t>Top 10 Most Frequently Admitted Members</a:t>
                      </a:r>
                      <a:endParaRPr lang="en-US" sz="14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a:txBody>
                    <a:bodyPr/>
                    <a:lstStyle/>
                    <a:p>
                      <a:pPr algn="ctr" fontAlgn="b"/>
                      <a:r>
                        <a:rPr lang="en-US" sz="1400" b="1" i="0" u="none" strike="noStrike" dirty="0" smtClean="0">
                          <a:solidFill>
                            <a:srgbClr val="000000"/>
                          </a:solidFill>
                          <a:effectLst/>
                          <a:latin typeface="Calibri"/>
                        </a:rPr>
                        <a:t>Total Admits</a:t>
                      </a:r>
                    </a:p>
                    <a:p>
                      <a:pPr algn="ctr" fontAlgn="b"/>
                      <a:r>
                        <a:rPr lang="en-US" sz="1400" b="1" i="0" u="none" strike="noStrike" dirty="0" smtClean="0">
                          <a:solidFill>
                            <a:srgbClr val="000000"/>
                          </a:solidFill>
                          <a:effectLst/>
                          <a:latin typeface="Calibri"/>
                        </a:rPr>
                        <a:t>Pre-Enroll</a:t>
                      </a:r>
                      <a:endParaRPr lang="en-US" sz="14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a:txBody>
                    <a:bodyPr/>
                    <a:lstStyle/>
                    <a:p>
                      <a:pPr algn="ctr" fontAlgn="b"/>
                      <a:r>
                        <a:rPr lang="en-US" sz="1400" b="1" i="0" u="none" strike="noStrike" dirty="0">
                          <a:solidFill>
                            <a:srgbClr val="000000"/>
                          </a:solidFill>
                          <a:effectLst/>
                          <a:latin typeface="Calibri"/>
                        </a:rPr>
                        <a:t> </a:t>
                      </a:r>
                      <a:r>
                        <a:rPr lang="en-US" sz="1400" b="1" i="0" u="none" strike="noStrike" dirty="0" err="1" smtClean="0">
                          <a:solidFill>
                            <a:srgbClr val="000000"/>
                          </a:solidFill>
                          <a:effectLst/>
                          <a:latin typeface="Calibri"/>
                        </a:rPr>
                        <a:t>MLR</a:t>
                      </a:r>
                      <a:r>
                        <a:rPr lang="en-US" sz="1400" b="1" i="0" u="none" strike="noStrike" baseline="0" dirty="0" smtClean="0">
                          <a:solidFill>
                            <a:srgbClr val="000000"/>
                          </a:solidFill>
                          <a:effectLst/>
                          <a:latin typeface="Calibri"/>
                        </a:rPr>
                        <a:t> </a:t>
                      </a:r>
                      <a:r>
                        <a:rPr lang="en-US" sz="1400" b="1" i="0" u="none" strike="noStrike" dirty="0" smtClean="0">
                          <a:solidFill>
                            <a:srgbClr val="000000"/>
                          </a:solidFill>
                          <a:effectLst/>
                          <a:latin typeface="Calibri"/>
                        </a:rPr>
                        <a:t>Pre-Enroll </a:t>
                      </a:r>
                      <a:endParaRPr lang="en-US" sz="14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a:txBody>
                    <a:bodyPr/>
                    <a:lstStyle/>
                    <a:p>
                      <a:pPr algn="ctr" fontAlgn="b"/>
                      <a:r>
                        <a:rPr lang="en-US" sz="1400" b="1" i="0" u="none" strike="noStrike" dirty="0" smtClean="0">
                          <a:solidFill>
                            <a:srgbClr val="000000"/>
                          </a:solidFill>
                          <a:effectLst/>
                          <a:latin typeface="Calibri"/>
                        </a:rPr>
                        <a:t>Total Admits</a:t>
                      </a:r>
                    </a:p>
                    <a:p>
                      <a:pPr algn="ctr" fontAlgn="b"/>
                      <a:r>
                        <a:rPr lang="en-US" sz="1400" b="1" i="0" u="none" strike="noStrike" dirty="0" smtClean="0">
                          <a:solidFill>
                            <a:srgbClr val="000000"/>
                          </a:solidFill>
                          <a:effectLst/>
                          <a:latin typeface="Calibri"/>
                        </a:rPr>
                        <a:t>Post-Enroll</a:t>
                      </a:r>
                      <a:endParaRPr lang="en-US" sz="14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a:txBody>
                    <a:bodyPr/>
                    <a:lstStyle/>
                    <a:p>
                      <a:pPr algn="ctr" fontAlgn="b"/>
                      <a:r>
                        <a:rPr lang="en-US" sz="1400" b="1" i="0" u="none" strike="noStrike" dirty="0" err="1" smtClean="0">
                          <a:solidFill>
                            <a:srgbClr val="000000"/>
                          </a:solidFill>
                          <a:effectLst/>
                          <a:latin typeface="Calibri"/>
                        </a:rPr>
                        <a:t>MLR</a:t>
                      </a:r>
                      <a:r>
                        <a:rPr lang="en-US" sz="1400" b="1" i="0" u="none" strike="noStrike" baseline="0" dirty="0" smtClean="0">
                          <a:solidFill>
                            <a:srgbClr val="000000"/>
                          </a:solidFill>
                          <a:effectLst/>
                          <a:latin typeface="Calibri"/>
                        </a:rPr>
                        <a:t> </a:t>
                      </a:r>
                      <a:r>
                        <a:rPr lang="en-US" sz="1400" b="1" i="0" u="none" strike="noStrike" dirty="0" smtClean="0">
                          <a:solidFill>
                            <a:srgbClr val="000000"/>
                          </a:solidFill>
                          <a:effectLst/>
                          <a:latin typeface="Calibri"/>
                        </a:rPr>
                        <a:t>Post-Enroll</a:t>
                      </a:r>
                      <a:endParaRPr lang="en-US" sz="1400" b="1" i="0" u="none" strike="noStrike" dirty="0">
                        <a:solidFill>
                          <a:srgbClr val="000000"/>
                        </a:solidFill>
                        <a:effectLst/>
                        <a:latin typeface="Calibri"/>
                      </a:endParaRPr>
                    </a:p>
                  </a:txBody>
                  <a:tcPr marL="9525" marR="9525" marT="9525" marB="0" anchor="b">
                    <a:solidFill>
                      <a:schemeClr val="tx2">
                        <a:lumMod val="20000"/>
                        <a:lumOff val="80000"/>
                      </a:schemeClr>
                    </a:solidFill>
                  </a:tcPr>
                </a:tc>
              </a:tr>
              <a:tr h="407556">
                <a:tc>
                  <a:txBody>
                    <a:bodyPr/>
                    <a:lstStyle/>
                    <a:p>
                      <a:pPr algn="ctr" fontAlgn="b"/>
                      <a:r>
                        <a:rPr lang="en-US" sz="1800" b="0" i="0" u="none" strike="noStrike">
                          <a:solidFill>
                            <a:srgbClr val="000000"/>
                          </a:solidFill>
                          <a:effectLst/>
                          <a:latin typeface="Calibri"/>
                        </a:rPr>
                        <a:t>1</a:t>
                      </a:r>
                    </a:p>
                  </a:txBody>
                  <a:tcPr marL="9525" marR="9525" marT="9525" marB="0" anchor="b"/>
                </a:tc>
                <a:tc>
                  <a:txBody>
                    <a:bodyPr/>
                    <a:lstStyle/>
                    <a:p>
                      <a:pPr algn="ctr" fontAlgn="b"/>
                      <a:r>
                        <a:rPr lang="en-US" sz="1800" b="0" i="0" u="none" strike="noStrike">
                          <a:solidFill>
                            <a:srgbClr val="000000"/>
                          </a:solidFill>
                          <a:effectLst/>
                          <a:latin typeface="Calibri"/>
                        </a:rPr>
                        <a:t>26</a:t>
                      </a:r>
                    </a:p>
                  </a:txBody>
                  <a:tcPr marL="9525" marR="9525" marT="9525" marB="0" anchor="b"/>
                </a:tc>
                <a:tc>
                  <a:txBody>
                    <a:bodyPr/>
                    <a:lstStyle/>
                    <a:p>
                      <a:pPr algn="ctr" fontAlgn="b"/>
                      <a:r>
                        <a:rPr lang="en-US" sz="1800" b="0" i="0" u="none" strike="noStrike">
                          <a:solidFill>
                            <a:srgbClr val="000000"/>
                          </a:solidFill>
                          <a:effectLst/>
                          <a:latin typeface="Calibri"/>
                        </a:rPr>
                        <a:t>481.60%</a:t>
                      </a:r>
                    </a:p>
                  </a:txBody>
                  <a:tcPr marL="9525" marR="9525" marT="9525" marB="0" anchor="b"/>
                </a:tc>
                <a:tc>
                  <a:txBody>
                    <a:bodyPr/>
                    <a:lstStyle/>
                    <a:p>
                      <a:pPr algn="ctr" fontAlgn="b"/>
                      <a:r>
                        <a:rPr lang="en-US" sz="1800" b="0" i="0" u="none" strike="noStrike">
                          <a:solidFill>
                            <a:srgbClr val="000000"/>
                          </a:solidFill>
                          <a:effectLst/>
                          <a:latin typeface="Calibri"/>
                        </a:rPr>
                        <a:t>2</a:t>
                      </a:r>
                    </a:p>
                  </a:txBody>
                  <a:tcPr marL="9525" marR="9525" marT="9525" marB="0" anchor="b"/>
                </a:tc>
                <a:tc>
                  <a:txBody>
                    <a:bodyPr/>
                    <a:lstStyle/>
                    <a:p>
                      <a:pPr algn="ctr" fontAlgn="b"/>
                      <a:r>
                        <a:rPr lang="en-US" sz="1800" b="0" i="0" u="none" strike="noStrike">
                          <a:solidFill>
                            <a:srgbClr val="000000"/>
                          </a:solidFill>
                          <a:effectLst/>
                          <a:latin typeface="Calibri"/>
                        </a:rPr>
                        <a:t>187.08%</a:t>
                      </a:r>
                    </a:p>
                  </a:txBody>
                  <a:tcPr marL="9525" marR="9525" marT="9525" marB="0" anchor="b"/>
                </a:tc>
              </a:tr>
              <a:tr h="407556">
                <a:tc>
                  <a:txBody>
                    <a:bodyPr/>
                    <a:lstStyle/>
                    <a:p>
                      <a:pPr algn="ctr" fontAlgn="b"/>
                      <a:r>
                        <a:rPr lang="en-US" sz="1800" b="0" i="0" u="none" strike="noStrike">
                          <a:solidFill>
                            <a:srgbClr val="000000"/>
                          </a:solidFill>
                          <a:effectLst/>
                          <a:latin typeface="Calibri"/>
                        </a:rPr>
                        <a:t>2</a:t>
                      </a:r>
                    </a:p>
                  </a:txBody>
                  <a:tcPr marL="9525" marR="9525" marT="9525" marB="0" anchor="b"/>
                </a:tc>
                <a:tc>
                  <a:txBody>
                    <a:bodyPr/>
                    <a:lstStyle/>
                    <a:p>
                      <a:pPr algn="ctr" fontAlgn="b"/>
                      <a:r>
                        <a:rPr lang="en-US" sz="1800" b="0" i="0" u="none" strike="noStrike">
                          <a:solidFill>
                            <a:srgbClr val="000000"/>
                          </a:solidFill>
                          <a:effectLst/>
                          <a:latin typeface="Calibri"/>
                        </a:rPr>
                        <a:t>22</a:t>
                      </a:r>
                    </a:p>
                  </a:txBody>
                  <a:tcPr marL="9525" marR="9525" marT="9525" marB="0" anchor="b"/>
                </a:tc>
                <a:tc>
                  <a:txBody>
                    <a:bodyPr/>
                    <a:lstStyle/>
                    <a:p>
                      <a:pPr algn="ctr" fontAlgn="b"/>
                      <a:r>
                        <a:rPr lang="en-US" sz="1800" b="0" i="0" u="none" strike="noStrike">
                          <a:solidFill>
                            <a:srgbClr val="000000"/>
                          </a:solidFill>
                          <a:effectLst/>
                          <a:latin typeface="Calibri"/>
                        </a:rPr>
                        <a:t>2348.05%</a:t>
                      </a:r>
                    </a:p>
                  </a:txBody>
                  <a:tcPr marL="9525" marR="9525" marT="9525" marB="0" anchor="b"/>
                </a:tc>
                <a:tc>
                  <a:txBody>
                    <a:bodyPr/>
                    <a:lstStyle/>
                    <a:p>
                      <a:pPr algn="ctr" fontAlgn="b"/>
                      <a:r>
                        <a:rPr lang="en-US" sz="1800" b="0" i="0" u="none" strike="noStrike">
                          <a:solidFill>
                            <a:srgbClr val="000000"/>
                          </a:solidFill>
                          <a:effectLst/>
                          <a:latin typeface="Calibri"/>
                        </a:rPr>
                        <a:t>9</a:t>
                      </a:r>
                    </a:p>
                  </a:txBody>
                  <a:tcPr marL="9525" marR="9525" marT="9525" marB="0" anchor="b"/>
                </a:tc>
                <a:tc>
                  <a:txBody>
                    <a:bodyPr/>
                    <a:lstStyle/>
                    <a:p>
                      <a:pPr algn="ctr" fontAlgn="b"/>
                      <a:r>
                        <a:rPr lang="en-US" sz="1800" b="0" i="0" u="none" strike="noStrike">
                          <a:solidFill>
                            <a:srgbClr val="000000"/>
                          </a:solidFill>
                          <a:effectLst/>
                          <a:latin typeface="Calibri"/>
                        </a:rPr>
                        <a:t>773.97%</a:t>
                      </a:r>
                    </a:p>
                  </a:txBody>
                  <a:tcPr marL="9525" marR="9525" marT="9525" marB="0" anchor="b"/>
                </a:tc>
              </a:tr>
              <a:tr h="407556">
                <a:tc>
                  <a:txBody>
                    <a:bodyPr/>
                    <a:lstStyle/>
                    <a:p>
                      <a:pPr algn="ctr" fontAlgn="b"/>
                      <a:r>
                        <a:rPr lang="en-US" sz="1800" b="0" i="0" u="none" strike="noStrike">
                          <a:solidFill>
                            <a:srgbClr val="000000"/>
                          </a:solidFill>
                          <a:effectLst/>
                          <a:latin typeface="Calibri"/>
                        </a:rPr>
                        <a:t>3</a:t>
                      </a:r>
                    </a:p>
                  </a:txBody>
                  <a:tcPr marL="9525" marR="9525" marT="9525" marB="0" anchor="b"/>
                </a:tc>
                <a:tc>
                  <a:txBody>
                    <a:bodyPr/>
                    <a:lstStyle/>
                    <a:p>
                      <a:pPr algn="ctr" fontAlgn="b"/>
                      <a:r>
                        <a:rPr lang="en-US" sz="1800" b="0" i="0" u="none" strike="noStrike">
                          <a:solidFill>
                            <a:srgbClr val="000000"/>
                          </a:solidFill>
                          <a:effectLst/>
                          <a:latin typeface="Calibri"/>
                        </a:rPr>
                        <a:t>21</a:t>
                      </a:r>
                    </a:p>
                  </a:txBody>
                  <a:tcPr marL="9525" marR="9525" marT="9525" marB="0" anchor="b"/>
                </a:tc>
                <a:tc>
                  <a:txBody>
                    <a:bodyPr/>
                    <a:lstStyle/>
                    <a:p>
                      <a:pPr algn="ctr" fontAlgn="b"/>
                      <a:r>
                        <a:rPr lang="en-US" sz="1800" b="0" i="0" u="none" strike="noStrike">
                          <a:solidFill>
                            <a:srgbClr val="000000"/>
                          </a:solidFill>
                          <a:effectLst/>
                          <a:latin typeface="Calibri"/>
                        </a:rPr>
                        <a:t>907.70%</a:t>
                      </a:r>
                    </a:p>
                  </a:txBody>
                  <a:tcPr marL="9525" marR="9525" marT="9525" marB="0" anchor="b"/>
                </a:tc>
                <a:tc>
                  <a:txBody>
                    <a:bodyPr/>
                    <a:lstStyle/>
                    <a:p>
                      <a:pPr algn="ctr" fontAlgn="b"/>
                      <a:r>
                        <a:rPr lang="en-US" sz="1800" b="0" i="0" u="none" strike="noStrike">
                          <a:solidFill>
                            <a:srgbClr val="000000"/>
                          </a:solidFill>
                          <a:effectLst/>
                          <a:latin typeface="Calibri"/>
                        </a:rPr>
                        <a:t>15</a:t>
                      </a:r>
                    </a:p>
                  </a:txBody>
                  <a:tcPr marL="9525" marR="9525" marT="9525" marB="0" anchor="b"/>
                </a:tc>
                <a:tc>
                  <a:txBody>
                    <a:bodyPr/>
                    <a:lstStyle/>
                    <a:p>
                      <a:pPr algn="ctr" fontAlgn="b"/>
                      <a:r>
                        <a:rPr lang="en-US" sz="1800" b="0" i="0" u="none" strike="noStrike">
                          <a:solidFill>
                            <a:srgbClr val="000000"/>
                          </a:solidFill>
                          <a:effectLst/>
                          <a:latin typeface="Calibri"/>
                        </a:rPr>
                        <a:t>466.36%</a:t>
                      </a:r>
                    </a:p>
                  </a:txBody>
                  <a:tcPr marL="9525" marR="9525" marT="9525" marB="0" anchor="b"/>
                </a:tc>
              </a:tr>
              <a:tr h="407556">
                <a:tc>
                  <a:txBody>
                    <a:bodyPr/>
                    <a:lstStyle/>
                    <a:p>
                      <a:pPr algn="ctr" fontAlgn="b"/>
                      <a:r>
                        <a:rPr lang="en-US" sz="1800" b="0" i="0" u="none" strike="noStrike">
                          <a:solidFill>
                            <a:srgbClr val="000000"/>
                          </a:solidFill>
                          <a:effectLst/>
                          <a:latin typeface="Calibri"/>
                        </a:rPr>
                        <a:t>4</a:t>
                      </a:r>
                    </a:p>
                  </a:txBody>
                  <a:tcPr marL="9525" marR="9525" marT="9525" marB="0" anchor="b"/>
                </a:tc>
                <a:tc>
                  <a:txBody>
                    <a:bodyPr/>
                    <a:lstStyle/>
                    <a:p>
                      <a:pPr algn="ctr" fontAlgn="b"/>
                      <a:r>
                        <a:rPr lang="en-US" sz="1800" b="0" i="0" u="none" strike="noStrike">
                          <a:solidFill>
                            <a:srgbClr val="000000"/>
                          </a:solidFill>
                          <a:effectLst/>
                          <a:latin typeface="Calibri"/>
                        </a:rPr>
                        <a:t>19</a:t>
                      </a:r>
                    </a:p>
                  </a:txBody>
                  <a:tcPr marL="9525" marR="9525" marT="9525" marB="0" anchor="b"/>
                </a:tc>
                <a:tc>
                  <a:txBody>
                    <a:bodyPr/>
                    <a:lstStyle/>
                    <a:p>
                      <a:pPr algn="ctr" fontAlgn="b"/>
                      <a:r>
                        <a:rPr lang="en-US" sz="1800" b="0" i="0" u="none" strike="noStrike">
                          <a:solidFill>
                            <a:srgbClr val="000000"/>
                          </a:solidFill>
                          <a:effectLst/>
                          <a:latin typeface="Calibri"/>
                        </a:rPr>
                        <a:t>816.05%</a:t>
                      </a:r>
                    </a:p>
                  </a:txBody>
                  <a:tcPr marL="9525" marR="9525" marT="9525" marB="0" anchor="b"/>
                </a:tc>
                <a:tc>
                  <a:txBody>
                    <a:bodyPr/>
                    <a:lstStyle/>
                    <a:p>
                      <a:pPr algn="ctr" fontAlgn="b"/>
                      <a:r>
                        <a:rPr lang="en-US" sz="1800" b="0" i="0" u="none" strike="noStrike">
                          <a:solidFill>
                            <a:srgbClr val="000000"/>
                          </a:solidFill>
                          <a:effectLst/>
                          <a:latin typeface="Calibri"/>
                        </a:rPr>
                        <a:t>18</a:t>
                      </a:r>
                    </a:p>
                  </a:txBody>
                  <a:tcPr marL="9525" marR="9525" marT="9525" marB="0" anchor="b"/>
                </a:tc>
                <a:tc>
                  <a:txBody>
                    <a:bodyPr/>
                    <a:lstStyle/>
                    <a:p>
                      <a:pPr algn="ctr" fontAlgn="b"/>
                      <a:r>
                        <a:rPr lang="en-US" sz="1800" b="0" i="0" u="none" strike="noStrike">
                          <a:solidFill>
                            <a:srgbClr val="000000"/>
                          </a:solidFill>
                          <a:effectLst/>
                          <a:latin typeface="Calibri"/>
                        </a:rPr>
                        <a:t>637.83%</a:t>
                      </a:r>
                    </a:p>
                  </a:txBody>
                  <a:tcPr marL="9525" marR="9525" marT="9525" marB="0" anchor="b"/>
                </a:tc>
              </a:tr>
              <a:tr h="407556">
                <a:tc>
                  <a:txBody>
                    <a:bodyPr/>
                    <a:lstStyle/>
                    <a:p>
                      <a:pPr algn="ctr" fontAlgn="b"/>
                      <a:r>
                        <a:rPr lang="en-US" sz="1800" b="0" i="0" u="none" strike="noStrike">
                          <a:solidFill>
                            <a:srgbClr val="000000"/>
                          </a:solidFill>
                          <a:effectLst/>
                          <a:latin typeface="Calibri"/>
                        </a:rPr>
                        <a:t>5</a:t>
                      </a:r>
                    </a:p>
                  </a:txBody>
                  <a:tcPr marL="9525" marR="9525" marT="9525" marB="0" anchor="b"/>
                </a:tc>
                <a:tc>
                  <a:txBody>
                    <a:bodyPr/>
                    <a:lstStyle/>
                    <a:p>
                      <a:pPr algn="ctr" fontAlgn="b"/>
                      <a:r>
                        <a:rPr lang="en-US" sz="1800" b="0" i="0" u="none" strike="noStrike">
                          <a:solidFill>
                            <a:srgbClr val="000000"/>
                          </a:solidFill>
                          <a:effectLst/>
                          <a:latin typeface="Calibri"/>
                        </a:rPr>
                        <a:t>13</a:t>
                      </a:r>
                    </a:p>
                  </a:txBody>
                  <a:tcPr marL="9525" marR="9525" marT="9525" marB="0" anchor="b"/>
                </a:tc>
                <a:tc>
                  <a:txBody>
                    <a:bodyPr/>
                    <a:lstStyle/>
                    <a:p>
                      <a:pPr algn="ctr" fontAlgn="b"/>
                      <a:r>
                        <a:rPr lang="en-US" sz="1800" b="0" i="0" u="none" strike="noStrike">
                          <a:solidFill>
                            <a:srgbClr val="000000"/>
                          </a:solidFill>
                          <a:effectLst/>
                          <a:latin typeface="Calibri"/>
                        </a:rPr>
                        <a:t>536.55%</a:t>
                      </a:r>
                    </a:p>
                  </a:txBody>
                  <a:tcPr marL="9525" marR="9525" marT="9525" marB="0" anchor="b"/>
                </a:tc>
                <a:tc>
                  <a:txBody>
                    <a:bodyPr/>
                    <a:lstStyle/>
                    <a:p>
                      <a:pPr algn="ctr" fontAlgn="b"/>
                      <a:r>
                        <a:rPr lang="en-US" sz="1800" b="0" i="0" u="none" strike="noStrike">
                          <a:solidFill>
                            <a:srgbClr val="000000"/>
                          </a:solidFill>
                          <a:effectLst/>
                          <a:latin typeface="Calibri"/>
                        </a:rPr>
                        <a:t>5</a:t>
                      </a:r>
                    </a:p>
                  </a:txBody>
                  <a:tcPr marL="9525" marR="9525" marT="9525" marB="0" anchor="b"/>
                </a:tc>
                <a:tc>
                  <a:txBody>
                    <a:bodyPr/>
                    <a:lstStyle/>
                    <a:p>
                      <a:pPr algn="ctr" fontAlgn="b"/>
                      <a:r>
                        <a:rPr lang="en-US" sz="1800" b="0" i="0" u="none" strike="noStrike">
                          <a:solidFill>
                            <a:srgbClr val="000000"/>
                          </a:solidFill>
                          <a:effectLst/>
                          <a:latin typeface="Calibri"/>
                        </a:rPr>
                        <a:t>242.44%</a:t>
                      </a:r>
                    </a:p>
                  </a:txBody>
                  <a:tcPr marL="9525" marR="9525" marT="9525" marB="0" anchor="b"/>
                </a:tc>
              </a:tr>
              <a:tr h="407556">
                <a:tc>
                  <a:txBody>
                    <a:bodyPr/>
                    <a:lstStyle/>
                    <a:p>
                      <a:pPr algn="ctr" fontAlgn="b"/>
                      <a:r>
                        <a:rPr lang="en-US" sz="1800" b="0" i="0" u="none" strike="noStrike">
                          <a:solidFill>
                            <a:srgbClr val="000000"/>
                          </a:solidFill>
                          <a:effectLst/>
                          <a:latin typeface="Calibri"/>
                        </a:rPr>
                        <a:t>6</a:t>
                      </a:r>
                    </a:p>
                  </a:txBody>
                  <a:tcPr marL="9525" marR="9525" marT="9525" marB="0" anchor="b"/>
                </a:tc>
                <a:tc>
                  <a:txBody>
                    <a:bodyPr/>
                    <a:lstStyle/>
                    <a:p>
                      <a:pPr algn="ctr" fontAlgn="b"/>
                      <a:r>
                        <a:rPr lang="en-US" sz="1800" b="0" i="0" u="none" strike="noStrike">
                          <a:solidFill>
                            <a:srgbClr val="000000"/>
                          </a:solidFill>
                          <a:effectLst/>
                          <a:latin typeface="Calibri"/>
                        </a:rPr>
                        <a:t>12</a:t>
                      </a:r>
                    </a:p>
                  </a:txBody>
                  <a:tcPr marL="9525" marR="9525" marT="9525" marB="0" anchor="b"/>
                </a:tc>
                <a:tc>
                  <a:txBody>
                    <a:bodyPr/>
                    <a:lstStyle/>
                    <a:p>
                      <a:pPr algn="ctr" fontAlgn="b"/>
                      <a:r>
                        <a:rPr lang="en-US" sz="1800" b="0" i="0" u="none" strike="noStrike">
                          <a:solidFill>
                            <a:srgbClr val="000000"/>
                          </a:solidFill>
                          <a:effectLst/>
                          <a:latin typeface="Calibri"/>
                        </a:rPr>
                        <a:t>227.56%</a:t>
                      </a:r>
                    </a:p>
                  </a:txBody>
                  <a:tcPr marL="9525" marR="9525" marT="9525" marB="0" anchor="b"/>
                </a:tc>
                <a:tc>
                  <a:txBody>
                    <a:bodyPr/>
                    <a:lstStyle/>
                    <a:p>
                      <a:pPr algn="ctr" fontAlgn="b"/>
                      <a:r>
                        <a:rPr lang="en-US" sz="1800" b="0" i="0" u="none" strike="noStrike">
                          <a:solidFill>
                            <a:srgbClr val="000000"/>
                          </a:solidFill>
                          <a:effectLst/>
                          <a:latin typeface="Calibri"/>
                        </a:rPr>
                        <a:t>8</a:t>
                      </a:r>
                    </a:p>
                  </a:txBody>
                  <a:tcPr marL="9525" marR="9525" marT="9525" marB="0" anchor="b"/>
                </a:tc>
                <a:tc>
                  <a:txBody>
                    <a:bodyPr/>
                    <a:lstStyle/>
                    <a:p>
                      <a:pPr algn="ctr" fontAlgn="b"/>
                      <a:r>
                        <a:rPr lang="en-US" sz="1800" b="0" i="0" u="none" strike="noStrike">
                          <a:solidFill>
                            <a:srgbClr val="000000"/>
                          </a:solidFill>
                          <a:effectLst/>
                          <a:latin typeface="Calibri"/>
                        </a:rPr>
                        <a:t>137.25%</a:t>
                      </a:r>
                    </a:p>
                  </a:txBody>
                  <a:tcPr marL="9525" marR="9525" marT="9525" marB="0" anchor="b"/>
                </a:tc>
              </a:tr>
              <a:tr h="407556">
                <a:tc>
                  <a:txBody>
                    <a:bodyPr/>
                    <a:lstStyle/>
                    <a:p>
                      <a:pPr algn="ctr" fontAlgn="b"/>
                      <a:r>
                        <a:rPr lang="en-US" sz="1800" b="0" i="0" u="none" strike="noStrike">
                          <a:solidFill>
                            <a:srgbClr val="000000"/>
                          </a:solidFill>
                          <a:effectLst/>
                          <a:latin typeface="Calibri"/>
                        </a:rPr>
                        <a:t>7</a:t>
                      </a:r>
                    </a:p>
                  </a:txBody>
                  <a:tcPr marL="9525" marR="9525" marT="9525" marB="0" anchor="b"/>
                </a:tc>
                <a:tc>
                  <a:txBody>
                    <a:bodyPr/>
                    <a:lstStyle/>
                    <a:p>
                      <a:pPr algn="ctr" fontAlgn="b"/>
                      <a:r>
                        <a:rPr lang="en-US" sz="1800" b="0" i="0" u="none" strike="noStrike">
                          <a:solidFill>
                            <a:srgbClr val="000000"/>
                          </a:solidFill>
                          <a:effectLst/>
                          <a:latin typeface="Calibri"/>
                        </a:rPr>
                        <a:t>11</a:t>
                      </a:r>
                    </a:p>
                  </a:txBody>
                  <a:tcPr marL="9525" marR="9525" marT="9525" marB="0" anchor="b"/>
                </a:tc>
                <a:tc>
                  <a:txBody>
                    <a:bodyPr/>
                    <a:lstStyle/>
                    <a:p>
                      <a:pPr algn="ctr" fontAlgn="b"/>
                      <a:r>
                        <a:rPr lang="en-US" sz="1800" b="0" i="0" u="none" strike="noStrike">
                          <a:solidFill>
                            <a:srgbClr val="000000"/>
                          </a:solidFill>
                          <a:effectLst/>
                          <a:latin typeface="Calibri"/>
                        </a:rPr>
                        <a:t>568.88%</a:t>
                      </a:r>
                    </a:p>
                  </a:txBody>
                  <a:tcPr marL="9525" marR="9525" marT="9525" marB="0" anchor="b"/>
                </a:tc>
                <a:tc>
                  <a:txBody>
                    <a:bodyPr/>
                    <a:lstStyle/>
                    <a:p>
                      <a:pPr algn="ctr" fontAlgn="b"/>
                      <a:r>
                        <a:rPr lang="en-US" sz="1800" b="0" i="0" u="none" strike="noStrike">
                          <a:solidFill>
                            <a:srgbClr val="000000"/>
                          </a:solidFill>
                          <a:effectLst/>
                          <a:latin typeface="Calibri"/>
                        </a:rPr>
                        <a:t>11</a:t>
                      </a:r>
                    </a:p>
                  </a:txBody>
                  <a:tcPr marL="9525" marR="9525" marT="9525" marB="0" anchor="b"/>
                </a:tc>
                <a:tc>
                  <a:txBody>
                    <a:bodyPr/>
                    <a:lstStyle/>
                    <a:p>
                      <a:pPr algn="ctr" fontAlgn="b"/>
                      <a:r>
                        <a:rPr lang="en-US" sz="1800" b="0" i="0" u="none" strike="noStrike">
                          <a:solidFill>
                            <a:srgbClr val="000000"/>
                          </a:solidFill>
                          <a:effectLst/>
                          <a:latin typeface="Calibri"/>
                        </a:rPr>
                        <a:t>482.52%</a:t>
                      </a:r>
                    </a:p>
                  </a:txBody>
                  <a:tcPr marL="9525" marR="9525" marT="9525" marB="0" anchor="b"/>
                </a:tc>
              </a:tr>
              <a:tr h="407556">
                <a:tc>
                  <a:txBody>
                    <a:bodyPr/>
                    <a:lstStyle/>
                    <a:p>
                      <a:pPr algn="ctr" fontAlgn="b"/>
                      <a:r>
                        <a:rPr lang="en-US" sz="1800" b="0" i="0" u="none" strike="noStrike">
                          <a:solidFill>
                            <a:srgbClr val="000000"/>
                          </a:solidFill>
                          <a:effectLst/>
                          <a:latin typeface="Calibri"/>
                        </a:rPr>
                        <a:t>8</a:t>
                      </a:r>
                    </a:p>
                  </a:txBody>
                  <a:tcPr marL="9525" marR="9525" marT="9525" marB="0" anchor="b"/>
                </a:tc>
                <a:tc>
                  <a:txBody>
                    <a:bodyPr/>
                    <a:lstStyle/>
                    <a:p>
                      <a:pPr algn="ctr" fontAlgn="b"/>
                      <a:r>
                        <a:rPr lang="en-US" sz="1800" b="0" i="0" u="none" strike="noStrike">
                          <a:solidFill>
                            <a:srgbClr val="000000"/>
                          </a:solidFill>
                          <a:effectLst/>
                          <a:latin typeface="Calibri"/>
                        </a:rPr>
                        <a:t>11</a:t>
                      </a:r>
                    </a:p>
                  </a:txBody>
                  <a:tcPr marL="9525" marR="9525" marT="9525" marB="0" anchor="b"/>
                </a:tc>
                <a:tc>
                  <a:txBody>
                    <a:bodyPr/>
                    <a:lstStyle/>
                    <a:p>
                      <a:pPr algn="ctr" fontAlgn="b"/>
                      <a:r>
                        <a:rPr lang="en-US" sz="1800" b="0" i="0" u="none" strike="noStrike">
                          <a:solidFill>
                            <a:srgbClr val="000000"/>
                          </a:solidFill>
                          <a:effectLst/>
                          <a:latin typeface="Calibri"/>
                        </a:rPr>
                        <a:t>176.66%</a:t>
                      </a:r>
                    </a:p>
                  </a:txBody>
                  <a:tcPr marL="9525" marR="9525" marT="9525" marB="0" anchor="b"/>
                </a:tc>
                <a:tc>
                  <a:txBody>
                    <a:bodyPr/>
                    <a:lstStyle/>
                    <a:p>
                      <a:pPr algn="ctr" fontAlgn="b"/>
                      <a:r>
                        <a:rPr lang="en-US" sz="1800" b="0" i="0" u="none" strike="noStrike">
                          <a:solidFill>
                            <a:srgbClr val="000000"/>
                          </a:solidFill>
                          <a:effectLst/>
                          <a:latin typeface="Calibri"/>
                        </a:rPr>
                        <a:t>2</a:t>
                      </a:r>
                    </a:p>
                  </a:txBody>
                  <a:tcPr marL="9525" marR="9525" marT="9525" marB="0" anchor="b"/>
                </a:tc>
                <a:tc>
                  <a:txBody>
                    <a:bodyPr/>
                    <a:lstStyle/>
                    <a:p>
                      <a:pPr algn="ctr" fontAlgn="b"/>
                      <a:r>
                        <a:rPr lang="en-US" sz="1800" b="0" i="0" u="none" strike="noStrike">
                          <a:solidFill>
                            <a:srgbClr val="000000"/>
                          </a:solidFill>
                          <a:effectLst/>
                          <a:latin typeface="Calibri"/>
                        </a:rPr>
                        <a:t>195.01%</a:t>
                      </a:r>
                    </a:p>
                  </a:txBody>
                  <a:tcPr marL="9525" marR="9525" marT="9525" marB="0" anchor="b"/>
                </a:tc>
              </a:tr>
              <a:tr h="407556">
                <a:tc>
                  <a:txBody>
                    <a:bodyPr/>
                    <a:lstStyle/>
                    <a:p>
                      <a:pPr algn="ctr" fontAlgn="b"/>
                      <a:r>
                        <a:rPr lang="en-US" sz="1800" b="0" i="0" u="none" strike="noStrike">
                          <a:solidFill>
                            <a:srgbClr val="000000"/>
                          </a:solidFill>
                          <a:effectLst/>
                          <a:latin typeface="Calibri"/>
                        </a:rPr>
                        <a:t>9</a:t>
                      </a:r>
                    </a:p>
                  </a:txBody>
                  <a:tcPr marL="9525" marR="9525" marT="9525" marB="0" anchor="b"/>
                </a:tc>
                <a:tc>
                  <a:txBody>
                    <a:bodyPr/>
                    <a:lstStyle/>
                    <a:p>
                      <a:pPr algn="ctr" fontAlgn="b"/>
                      <a:r>
                        <a:rPr lang="en-US" sz="1800" b="0" i="0" u="none" strike="noStrike">
                          <a:solidFill>
                            <a:srgbClr val="000000"/>
                          </a:solidFill>
                          <a:effectLst/>
                          <a:latin typeface="Calibri"/>
                        </a:rPr>
                        <a:t>11</a:t>
                      </a:r>
                    </a:p>
                  </a:txBody>
                  <a:tcPr marL="9525" marR="9525" marT="9525" marB="0" anchor="b"/>
                </a:tc>
                <a:tc>
                  <a:txBody>
                    <a:bodyPr/>
                    <a:lstStyle/>
                    <a:p>
                      <a:pPr algn="ctr" fontAlgn="b"/>
                      <a:r>
                        <a:rPr lang="en-US" sz="1800" b="0" i="0" u="none" strike="noStrike">
                          <a:solidFill>
                            <a:srgbClr val="000000"/>
                          </a:solidFill>
                          <a:effectLst/>
                          <a:latin typeface="Calibri"/>
                        </a:rPr>
                        <a:t>670.77%</a:t>
                      </a:r>
                    </a:p>
                  </a:txBody>
                  <a:tcPr marL="9525" marR="9525" marT="9525" marB="0" anchor="b"/>
                </a:tc>
                <a:tc>
                  <a:txBody>
                    <a:bodyPr/>
                    <a:lstStyle/>
                    <a:p>
                      <a:pPr algn="ctr" fontAlgn="b"/>
                      <a:r>
                        <a:rPr lang="en-US" sz="1800" b="0" i="0" u="none" strike="noStrike">
                          <a:solidFill>
                            <a:srgbClr val="000000"/>
                          </a:solidFill>
                          <a:effectLst/>
                          <a:latin typeface="Calibri"/>
                        </a:rPr>
                        <a:t>1</a:t>
                      </a:r>
                    </a:p>
                  </a:txBody>
                  <a:tcPr marL="9525" marR="9525" marT="9525" marB="0" anchor="b"/>
                </a:tc>
                <a:tc>
                  <a:txBody>
                    <a:bodyPr/>
                    <a:lstStyle/>
                    <a:p>
                      <a:pPr algn="ctr" fontAlgn="b"/>
                      <a:r>
                        <a:rPr lang="en-US" sz="1800" b="0" i="0" u="none" strike="noStrike">
                          <a:solidFill>
                            <a:srgbClr val="000000"/>
                          </a:solidFill>
                          <a:effectLst/>
                          <a:latin typeface="Calibri"/>
                        </a:rPr>
                        <a:t>704.55%</a:t>
                      </a:r>
                    </a:p>
                  </a:txBody>
                  <a:tcPr marL="9525" marR="9525" marT="9525" marB="0" anchor="b"/>
                </a:tc>
              </a:tr>
              <a:tr h="407556">
                <a:tc>
                  <a:txBody>
                    <a:bodyPr/>
                    <a:lstStyle/>
                    <a:p>
                      <a:pPr algn="ctr" fontAlgn="b"/>
                      <a:r>
                        <a:rPr lang="en-US" sz="1800" b="0" i="0" u="none" strike="noStrike">
                          <a:solidFill>
                            <a:srgbClr val="000000"/>
                          </a:solidFill>
                          <a:effectLst/>
                          <a:latin typeface="Calibri"/>
                        </a:rPr>
                        <a:t>10</a:t>
                      </a:r>
                    </a:p>
                  </a:txBody>
                  <a:tcPr marL="9525" marR="9525" marT="9525" marB="0" anchor="b"/>
                </a:tc>
                <a:tc>
                  <a:txBody>
                    <a:bodyPr/>
                    <a:lstStyle/>
                    <a:p>
                      <a:pPr algn="ctr" fontAlgn="b"/>
                      <a:r>
                        <a:rPr lang="en-US" sz="1800" b="0" i="0" u="none" strike="noStrike">
                          <a:solidFill>
                            <a:srgbClr val="000000"/>
                          </a:solidFill>
                          <a:effectLst/>
                          <a:latin typeface="Calibri"/>
                        </a:rPr>
                        <a:t>10</a:t>
                      </a:r>
                    </a:p>
                  </a:txBody>
                  <a:tcPr marL="9525" marR="9525" marT="9525" marB="0" anchor="b"/>
                </a:tc>
                <a:tc>
                  <a:txBody>
                    <a:bodyPr/>
                    <a:lstStyle/>
                    <a:p>
                      <a:pPr algn="ctr" fontAlgn="b"/>
                      <a:r>
                        <a:rPr lang="en-US" sz="1800" b="0" i="0" u="none" strike="noStrike">
                          <a:solidFill>
                            <a:srgbClr val="000000"/>
                          </a:solidFill>
                          <a:effectLst/>
                          <a:latin typeface="Calibri"/>
                        </a:rPr>
                        <a:t>316.25%</a:t>
                      </a:r>
                    </a:p>
                  </a:txBody>
                  <a:tcPr marL="9525" marR="9525" marT="9525" marB="0" anchor="b"/>
                </a:tc>
                <a:tc>
                  <a:txBody>
                    <a:bodyPr/>
                    <a:lstStyle/>
                    <a:p>
                      <a:pPr algn="ctr" fontAlgn="b"/>
                      <a:r>
                        <a:rPr lang="en-US" sz="1800" b="0" i="0" u="none" strike="noStrike">
                          <a:solidFill>
                            <a:srgbClr val="000000"/>
                          </a:solidFill>
                          <a:effectLst/>
                          <a:latin typeface="Calibri"/>
                        </a:rPr>
                        <a:t>2</a:t>
                      </a:r>
                    </a:p>
                  </a:txBody>
                  <a:tcPr marL="9525" marR="9525" marT="9525" marB="0" anchor="b"/>
                </a:tc>
                <a:tc>
                  <a:txBody>
                    <a:bodyPr/>
                    <a:lstStyle/>
                    <a:p>
                      <a:pPr algn="ctr" fontAlgn="b"/>
                      <a:r>
                        <a:rPr lang="en-US" sz="1800" b="0" i="0" u="none" strike="noStrike">
                          <a:solidFill>
                            <a:srgbClr val="000000"/>
                          </a:solidFill>
                          <a:effectLst/>
                          <a:latin typeface="Calibri"/>
                        </a:rPr>
                        <a:t>104.82%</a:t>
                      </a:r>
                    </a:p>
                  </a:txBody>
                  <a:tcPr marL="9525" marR="9525" marT="9525" marB="0" anchor="b"/>
                </a:tc>
              </a:tr>
              <a:tr h="407556">
                <a:tc>
                  <a:txBody>
                    <a:bodyPr/>
                    <a:lstStyle/>
                    <a:p>
                      <a:pPr algn="ctr" fontAlgn="b"/>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b="0" i="0" u="none" strike="noStrike">
                          <a:solidFill>
                            <a:srgbClr val="000000"/>
                          </a:solidFill>
                          <a:effectLst/>
                          <a:latin typeface="Calibri"/>
                        </a:rPr>
                        <a:t>156</a:t>
                      </a:r>
                    </a:p>
                  </a:txBody>
                  <a:tcPr marL="9525" marR="9525" marT="9525" marB="0" anchor="b"/>
                </a:tc>
                <a:tc>
                  <a:txBody>
                    <a:bodyPr/>
                    <a:lstStyle/>
                    <a:p>
                      <a:pPr algn="ctr" fontAlgn="b"/>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b="0" i="0" u="none" strike="noStrike">
                          <a:solidFill>
                            <a:srgbClr val="000000"/>
                          </a:solidFill>
                          <a:effectLst/>
                          <a:latin typeface="Calibri"/>
                        </a:rPr>
                        <a:t>73</a:t>
                      </a:r>
                    </a:p>
                  </a:txBody>
                  <a:tcPr marL="9525" marR="9525" marT="9525" marB="0" anchor="b"/>
                </a:tc>
                <a:tc>
                  <a:txBody>
                    <a:bodyPr/>
                    <a:lstStyle/>
                    <a:p>
                      <a:pPr algn="ctr" fontAlgn="b"/>
                      <a:endParaRPr lang="en-US"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218329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Updated_B2B_Blue_Icon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9CDBC0823BBD34B8F71A2EDDD898077" ma:contentTypeVersion="2" ma:contentTypeDescription="Create a new document." ma:contentTypeScope="" ma:versionID="b814e62a243502ee06ebb0559659b51d">
  <xsd:schema xmlns:xsd="http://www.w3.org/2001/XMLSchema" xmlns:xs="http://www.w3.org/2001/XMLSchema" xmlns:p="http://schemas.microsoft.com/office/2006/metadata/properties" xmlns:ns1="http://schemas.microsoft.com/sharepoint/v3" targetNamespace="http://schemas.microsoft.com/office/2006/metadata/properties" ma:root="true" ma:fieldsID="345b0ff2de0251c1c6aba55afa4268e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5B8C4B-D581-47F8-B37E-BA3CC13B3522}">
  <ds:schemaRefs>
    <ds:schemaRef ds:uri="http://schemas.microsoft.com/sharepoint/v3/contenttype/forms"/>
  </ds:schemaRefs>
</ds:datastoreItem>
</file>

<file path=customXml/itemProps2.xml><?xml version="1.0" encoding="utf-8"?>
<ds:datastoreItem xmlns:ds="http://schemas.openxmlformats.org/officeDocument/2006/customXml" ds:itemID="{D93FD897-E340-4976-8875-B2CCE0FB59C5}">
  <ds:schemaRefs>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2006/metadata/properties"/>
    <ds:schemaRef ds:uri="http://purl.org/dc/elements/1.1/"/>
    <ds:schemaRef ds:uri="http://schemas.microsoft.com/sharepoint/v3"/>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B74E92E3-D0C1-46B9-9C25-9927013EA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Updated_B2B_Blue_Icon_PPT_Template.potx</Template>
  <TotalTime>944</TotalTime>
  <Words>1168</Words>
  <Application>Microsoft Office PowerPoint</Application>
  <PresentationFormat>On-screen Show (4:3)</PresentationFormat>
  <Paragraphs>153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Updated_B2B_Blue_Icon_PPT_Template</vt:lpstr>
      <vt:lpstr>Behavioral Health and Substance Use Super-Utilizers</vt:lpstr>
      <vt:lpstr>The Challenge</vt:lpstr>
      <vt:lpstr>Approach</vt:lpstr>
      <vt:lpstr>The beginning</vt:lpstr>
      <vt:lpstr>initiation</vt:lpstr>
      <vt:lpstr>2012 Total program</vt:lpstr>
      <vt:lpstr>PowerPoint Presentation</vt:lpstr>
      <vt:lpstr>PowerPoint Presentation</vt:lpstr>
      <vt:lpstr>PowerPoint Presentation</vt:lpstr>
      <vt:lpstr>PowerPoint Presentation</vt:lpstr>
      <vt:lpstr>OUTCOMES</vt:lpstr>
      <vt:lpstr>PowerPoint Presentation</vt:lpstr>
    </vt:vector>
  </TitlesOfParts>
  <Company>Cigna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Latorra, Gail E      W1CS</dc:creator>
  <cp:lastModifiedBy>Gore, Johnny (John)</cp:lastModifiedBy>
  <cp:revision>90</cp:revision>
  <cp:lastPrinted>2014-09-09T19:38:34Z</cp:lastPrinted>
  <dcterms:created xsi:type="dcterms:W3CDTF">2014-09-09T21:17:58Z</dcterms:created>
  <dcterms:modified xsi:type="dcterms:W3CDTF">2016-01-21T17:36:28Z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0x01010009CDBC0823BBD34B8F71A2EDDD898077</vt:lpwstr>
  </property>
</Properties>
</file>